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595" r:id="rId2"/>
    <p:sldId id="591" r:id="rId3"/>
    <p:sldId id="592" r:id="rId4"/>
    <p:sldId id="588" r:id="rId5"/>
    <p:sldId id="593" r:id="rId6"/>
    <p:sldId id="615" r:id="rId7"/>
    <p:sldId id="585" r:id="rId8"/>
    <p:sldId id="616" r:id="rId9"/>
    <p:sldId id="321" r:id="rId10"/>
    <p:sldId id="617" r:id="rId11"/>
    <p:sldId id="381" r:id="rId12"/>
    <p:sldId id="324" r:id="rId13"/>
    <p:sldId id="601" r:id="rId14"/>
    <p:sldId id="371" r:id="rId15"/>
    <p:sldId id="363" r:id="rId16"/>
    <p:sldId id="377" r:id="rId17"/>
    <p:sldId id="365" r:id="rId18"/>
    <p:sldId id="366" r:id="rId19"/>
    <p:sldId id="375" r:id="rId20"/>
    <p:sldId id="618" r:id="rId21"/>
    <p:sldId id="264"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7" autoAdjust="0"/>
    <p:restoredTop sz="94660"/>
  </p:normalViewPr>
  <p:slideViewPr>
    <p:cSldViewPr snapToGrid="0">
      <p:cViewPr varScale="1">
        <p:scale>
          <a:sx n="110" d="100"/>
          <a:sy n="110" d="100"/>
        </p:scale>
        <p:origin x="12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94EB0681-45FA-490F-BF4E-BF3403660E81}"/>
    <pc:docChg chg="delSld">
      <pc:chgData name="Abe,YutakaTKZIM" userId="4ea0f8c6-cb00-4a5a-9642-b208e11f484d" providerId="ADAL" clId="{94EB0681-45FA-490F-BF4E-BF3403660E81}" dt="2023-07-11T23:39:19.374" v="1" actId="47"/>
      <pc:docMkLst>
        <pc:docMk/>
      </pc:docMkLst>
      <pc:sldChg chg="del">
        <pc:chgData name="Abe,YutakaTKZIM" userId="4ea0f8c6-cb00-4a5a-9642-b208e11f484d" providerId="ADAL" clId="{94EB0681-45FA-490F-BF4E-BF3403660E81}" dt="2023-07-11T23:39:08.152" v="0" actId="47"/>
        <pc:sldMkLst>
          <pc:docMk/>
          <pc:sldMk cId="383607285" sldId="599"/>
        </pc:sldMkLst>
      </pc:sldChg>
      <pc:sldChg chg="del">
        <pc:chgData name="Abe,YutakaTKZIM" userId="4ea0f8c6-cb00-4a5a-9642-b208e11f484d" providerId="ADAL" clId="{94EB0681-45FA-490F-BF4E-BF3403660E81}" dt="2023-07-11T23:39:19.374" v="1" actId="47"/>
        <pc:sldMkLst>
          <pc:docMk/>
          <pc:sldMk cId="973212942" sldId="61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1612512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41611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1482604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9DCFCC2F-2C17-451F-9EBA-85EA8332BC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7764" y="6331598"/>
            <a:ext cx="1281395" cy="434962"/>
          </a:xfrm>
          <a:prstGeom prst="rect">
            <a:avLst/>
          </a:prstGeom>
        </p:spPr>
      </p:pic>
      <p:sp>
        <p:nvSpPr>
          <p:cNvPr id="23" name="正方形/長方形 22">
            <a:extLst>
              <a:ext uri="{FF2B5EF4-FFF2-40B4-BE49-F238E27FC236}">
                <a16:creationId xmlns:a16="http://schemas.microsoft.com/office/drawing/2014/main" id="{3570EFC9-A3D3-4329-BFFC-680B104AD785}"/>
              </a:ext>
            </a:extLst>
          </p:cNvPr>
          <p:cNvSpPr/>
          <p:nvPr userDrawn="1"/>
        </p:nvSpPr>
        <p:spPr>
          <a:xfrm>
            <a:off x="7940409" y="6395190"/>
            <a:ext cx="914478" cy="253916"/>
          </a:xfrm>
          <a:prstGeom prst="rect">
            <a:avLst/>
          </a:prstGeom>
        </p:spPr>
        <p:txBody>
          <a:bodyPr wrap="square">
            <a:spAutoFit/>
          </a:bodyPr>
          <a:lstStyle/>
          <a:p>
            <a:pPr algn="ctr"/>
            <a:fld id="{869AAB83-AB37-41FC-A9E2-CE8B838455CB}" type="slidenum">
              <a:rPr lang="ja-JP" altLang="en-US" sz="1050" smtClean="0"/>
              <a:pPr/>
              <a:t>‹#›</a:t>
            </a:fld>
            <a:endParaRPr lang="ja-JP" altLang="en-US" sz="1050" dirty="0"/>
          </a:p>
        </p:txBody>
      </p:sp>
      <p:sp>
        <p:nvSpPr>
          <p:cNvPr id="57" name="正方形/長方形 56">
            <a:extLst>
              <a:ext uri="{FF2B5EF4-FFF2-40B4-BE49-F238E27FC236}">
                <a16:creationId xmlns:a16="http://schemas.microsoft.com/office/drawing/2014/main" id="{BB911D43-38A2-4D10-92C8-F3CB7A8667D0}"/>
              </a:ext>
            </a:extLst>
          </p:cNvPr>
          <p:cNvSpPr/>
          <p:nvPr userDrawn="1"/>
        </p:nvSpPr>
        <p:spPr>
          <a:xfrm>
            <a:off x="3275850" y="6498060"/>
            <a:ext cx="2755380" cy="230832"/>
          </a:xfrm>
          <a:prstGeom prst="rect">
            <a:avLst/>
          </a:prstGeom>
        </p:spPr>
        <p:txBody>
          <a:bodyPr wrap="square">
            <a:spAutoFit/>
          </a:bodyPr>
          <a:lstStyle/>
          <a:p>
            <a:pPr algn="ctr"/>
            <a:r>
              <a:rPr lang="en-US" altLang="ja-JP" sz="900" dirty="0"/>
              <a:t>©</a:t>
            </a:r>
            <a:r>
              <a:rPr lang="ja-JP" altLang="en-US" sz="900" dirty="0"/>
              <a:t> </a:t>
            </a:r>
            <a:r>
              <a:rPr lang="en-US" altLang="ja-JP" sz="900" dirty="0"/>
              <a:t>2018</a:t>
            </a:r>
            <a:r>
              <a:rPr lang="ja-JP" altLang="en-US" sz="900" dirty="0"/>
              <a:t> </a:t>
            </a:r>
            <a:r>
              <a:rPr lang="en-US" altLang="ja-JP" sz="900" dirty="0"/>
              <a:t>ENABLER</a:t>
            </a:r>
            <a:r>
              <a:rPr lang="ja-JP" altLang="en-US" sz="900" dirty="0"/>
              <a:t> </a:t>
            </a:r>
            <a:r>
              <a:rPr lang="en-US" altLang="ja-JP" sz="900" dirty="0"/>
              <a:t>LTD.AII</a:t>
            </a:r>
            <a:r>
              <a:rPr lang="ja-JP" altLang="en-US" sz="900" dirty="0"/>
              <a:t> </a:t>
            </a:r>
            <a:r>
              <a:rPr lang="en-US" altLang="ja-JP" sz="900" dirty="0"/>
              <a:t>Rights</a:t>
            </a:r>
            <a:r>
              <a:rPr lang="ja-JP" altLang="en-US" sz="900" dirty="0"/>
              <a:t> </a:t>
            </a:r>
            <a:r>
              <a:rPr lang="en-US" altLang="ja-JP" sz="900" dirty="0"/>
              <a:t>Reserved</a:t>
            </a:r>
            <a:r>
              <a:rPr lang="ja-JP" altLang="en-US" sz="900" dirty="0"/>
              <a:t>　</a:t>
            </a:r>
          </a:p>
        </p:txBody>
      </p:sp>
    </p:spTree>
    <p:extLst>
      <p:ext uri="{BB962C8B-B14F-4D97-AF65-F5344CB8AC3E}">
        <p14:creationId xmlns:p14="http://schemas.microsoft.com/office/powerpoint/2010/main" val="40723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169576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24795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242534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152005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126899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414490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33091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2B8CCF2-B1F7-4137-966F-318C2B426869}" type="datetimeFigureOut">
              <a:rPr kumimoji="1" lang="ja-JP" altLang="en-US" smtClean="0"/>
              <a:t>2023/7/12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322844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B8CCF2-B1F7-4137-966F-318C2B426869}" type="datetimeFigureOut">
              <a:rPr kumimoji="1" lang="ja-JP" altLang="en-US" smtClean="0"/>
              <a:t>2023/7/12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EDDFF-22ED-4CAC-9ED6-7F1CF5AEC374}" type="slidenum">
              <a:rPr kumimoji="1" lang="ja-JP" altLang="en-US" smtClean="0"/>
              <a:t>‹#›</a:t>
            </a:fld>
            <a:endParaRPr kumimoji="1" lang="ja-JP" altLang="en-US"/>
          </a:p>
        </p:txBody>
      </p:sp>
    </p:spTree>
    <p:extLst>
      <p:ext uri="{BB962C8B-B14F-4D97-AF65-F5344CB8AC3E}">
        <p14:creationId xmlns:p14="http://schemas.microsoft.com/office/powerpoint/2010/main" val="39910160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emf"/><Relationship Id="rId4" Type="http://schemas.openxmlformats.org/officeDocument/2006/relationships/image" Target="../media/image4.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gif"/></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gif"/><Relationship Id="rId1" Type="http://schemas.openxmlformats.org/officeDocument/2006/relationships/slideLayout" Target="../slideLayouts/slideLayout12.xml"/><Relationship Id="rId4" Type="http://schemas.openxmlformats.org/officeDocument/2006/relationships/image" Target="../media/image6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g"/><Relationship Id="rId7" Type="http://schemas.openxmlformats.org/officeDocument/2006/relationships/image" Target="../media/image24.jpe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jp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図 90">
            <a:extLst>
              <a:ext uri="{FF2B5EF4-FFF2-40B4-BE49-F238E27FC236}">
                <a16:creationId xmlns:a16="http://schemas.microsoft.com/office/drawing/2014/main" id="{BEA4DB42-3D43-4599-A02A-A5F6DE0A8474}"/>
              </a:ext>
            </a:extLst>
          </p:cNvPr>
          <p:cNvPicPr>
            <a:picLocks noChangeAspect="1"/>
          </p:cNvPicPr>
          <p:nvPr/>
        </p:nvPicPr>
        <p:blipFill>
          <a:blip r:embed="rId2"/>
          <a:stretch>
            <a:fillRect/>
          </a:stretch>
        </p:blipFill>
        <p:spPr>
          <a:xfrm>
            <a:off x="3485866" y="3457664"/>
            <a:ext cx="2126578" cy="1947692"/>
          </a:xfrm>
          <a:prstGeom prst="rect">
            <a:avLst/>
          </a:prstGeom>
        </p:spPr>
      </p:pic>
      <p:pic>
        <p:nvPicPr>
          <p:cNvPr id="36" name="図 35">
            <a:extLst>
              <a:ext uri="{FF2B5EF4-FFF2-40B4-BE49-F238E27FC236}">
                <a16:creationId xmlns:a16="http://schemas.microsoft.com/office/drawing/2014/main" id="{8C5B4013-0655-4566-8BF0-14DB6AA99E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104" y="3457666"/>
            <a:ext cx="2237166" cy="1598060"/>
          </a:xfrm>
          <a:prstGeom prst="rect">
            <a:avLst/>
          </a:prstGeom>
        </p:spPr>
      </p:pic>
      <p:sp>
        <p:nvSpPr>
          <p:cNvPr id="5" name="テキスト ボックス 4">
            <a:extLst>
              <a:ext uri="{FF2B5EF4-FFF2-40B4-BE49-F238E27FC236}">
                <a16:creationId xmlns:a16="http://schemas.microsoft.com/office/drawing/2014/main" id="{F2A2F626-E516-4CFB-8DEE-B1D3DA9FCB49}"/>
              </a:ext>
            </a:extLst>
          </p:cNvPr>
          <p:cNvSpPr txBox="1"/>
          <p:nvPr/>
        </p:nvSpPr>
        <p:spPr>
          <a:xfrm>
            <a:off x="6102840" y="2414089"/>
            <a:ext cx="2598056" cy="942694"/>
          </a:xfrm>
          <a:prstGeom prst="rect">
            <a:avLst/>
          </a:prstGeom>
          <a:noFill/>
        </p:spPr>
        <p:txBody>
          <a:bodyPr wrap="square" rtlCol="0">
            <a:spAutoFit/>
          </a:bodyPr>
          <a:lstStyle/>
          <a:p>
            <a:pPr algn="ctr"/>
            <a:r>
              <a:rPr lang="en-US" altLang="ja-JP" sz="2600" b="1" u="sng" dirty="0">
                <a:solidFill>
                  <a:srgbClr val="0070C0"/>
                </a:solidFill>
              </a:rPr>
              <a:t>GNSS</a:t>
            </a:r>
            <a:r>
              <a:rPr lang="ja-JP" altLang="en-US" sz="2600" b="1" u="sng" dirty="0">
                <a:solidFill>
                  <a:srgbClr val="0070C0"/>
                </a:solidFill>
              </a:rPr>
              <a:t>測位技術</a:t>
            </a:r>
            <a:br>
              <a:rPr lang="en-US" altLang="ja-JP" sz="1950" b="1" u="sng" dirty="0">
                <a:solidFill>
                  <a:schemeClr val="accent5">
                    <a:lumMod val="50000"/>
                  </a:schemeClr>
                </a:solidFill>
              </a:rPr>
            </a:br>
            <a:r>
              <a:rPr lang="ja-JP" altLang="en-US" sz="1463" b="1" dirty="0">
                <a:solidFill>
                  <a:schemeClr val="accent5">
                    <a:lumMod val="50000"/>
                  </a:schemeClr>
                </a:solidFill>
              </a:rPr>
              <a:t>民間</a:t>
            </a:r>
            <a:r>
              <a:rPr lang="en-US" altLang="ja-JP" sz="1463" b="1" dirty="0">
                <a:solidFill>
                  <a:schemeClr val="accent5">
                    <a:lumMod val="50000"/>
                  </a:schemeClr>
                </a:solidFill>
              </a:rPr>
              <a:t>GNSS</a:t>
            </a:r>
            <a:r>
              <a:rPr lang="ja-JP" altLang="en-US" sz="1463" b="1" dirty="0">
                <a:solidFill>
                  <a:schemeClr val="accent5">
                    <a:lumMod val="50000"/>
                  </a:schemeClr>
                </a:solidFill>
              </a:rPr>
              <a:t>基準点網の構築</a:t>
            </a:r>
            <a:endParaRPr lang="en-US" altLang="ja-JP" sz="1463" b="1" dirty="0">
              <a:solidFill>
                <a:schemeClr val="accent5">
                  <a:lumMod val="50000"/>
                </a:schemeClr>
              </a:solidFill>
            </a:endParaRPr>
          </a:p>
          <a:p>
            <a:pPr algn="ctr"/>
            <a:r>
              <a:rPr lang="ja-JP" altLang="en-US" sz="1463" b="1" dirty="0">
                <a:solidFill>
                  <a:schemeClr val="accent5">
                    <a:lumMod val="50000"/>
                  </a:schemeClr>
                </a:solidFill>
              </a:rPr>
              <a:t>超高精度位置測位システム</a:t>
            </a:r>
            <a:endParaRPr lang="en-US" altLang="ja-JP" sz="1463" b="1" dirty="0">
              <a:solidFill>
                <a:schemeClr val="accent5">
                  <a:lumMod val="50000"/>
                </a:schemeClr>
              </a:solidFill>
            </a:endParaRPr>
          </a:p>
        </p:txBody>
      </p:sp>
      <p:sp>
        <p:nvSpPr>
          <p:cNvPr id="7" name="テキスト ボックス 6">
            <a:extLst>
              <a:ext uri="{FF2B5EF4-FFF2-40B4-BE49-F238E27FC236}">
                <a16:creationId xmlns:a16="http://schemas.microsoft.com/office/drawing/2014/main" id="{44BB2E7A-7BC7-4CD8-BDA8-2AEB4F9B1DBA}"/>
              </a:ext>
            </a:extLst>
          </p:cNvPr>
          <p:cNvSpPr txBox="1"/>
          <p:nvPr/>
        </p:nvSpPr>
        <p:spPr>
          <a:xfrm>
            <a:off x="153586" y="2414090"/>
            <a:ext cx="2816201" cy="942694"/>
          </a:xfrm>
          <a:prstGeom prst="rect">
            <a:avLst/>
          </a:prstGeom>
          <a:noFill/>
        </p:spPr>
        <p:txBody>
          <a:bodyPr wrap="square" rtlCol="0">
            <a:spAutoFit/>
          </a:bodyPr>
          <a:lstStyle/>
          <a:p>
            <a:pPr algn="ctr"/>
            <a:r>
              <a:rPr lang="ja-JP" altLang="en-US" sz="2600" b="1" u="sng" dirty="0">
                <a:solidFill>
                  <a:srgbClr val="0070C0"/>
                </a:solidFill>
              </a:rPr>
              <a:t>屋内位置情報</a:t>
            </a:r>
            <a:br>
              <a:rPr lang="en-US" altLang="ja-JP" sz="1950" b="1" u="sng" dirty="0">
                <a:solidFill>
                  <a:schemeClr val="accent5">
                    <a:lumMod val="50000"/>
                  </a:schemeClr>
                </a:solidFill>
              </a:rPr>
            </a:br>
            <a:r>
              <a:rPr lang="ja-JP" altLang="en-US" sz="1463" b="1" dirty="0">
                <a:solidFill>
                  <a:schemeClr val="accent1">
                    <a:lumMod val="50000"/>
                  </a:schemeClr>
                </a:solidFill>
              </a:rPr>
              <a:t>屋内測位における標準技術化</a:t>
            </a:r>
            <a:endParaRPr lang="en-US" altLang="ja-JP" sz="1463" b="1" dirty="0">
              <a:solidFill>
                <a:schemeClr val="accent1">
                  <a:lumMod val="50000"/>
                </a:schemeClr>
              </a:solidFill>
            </a:endParaRPr>
          </a:p>
          <a:p>
            <a:pPr algn="ctr"/>
            <a:r>
              <a:rPr lang="ja-JP" altLang="en-US" sz="1463" b="1" dirty="0">
                <a:solidFill>
                  <a:schemeClr val="accent1">
                    <a:lumMod val="50000"/>
                  </a:schemeClr>
                </a:solidFill>
              </a:rPr>
              <a:t>自社開発技術</a:t>
            </a:r>
            <a:r>
              <a:rPr lang="en-US" altLang="ja-JP" sz="1463" b="1" dirty="0">
                <a:solidFill>
                  <a:schemeClr val="accent1">
                    <a:lumMod val="50000"/>
                  </a:schemeClr>
                </a:solidFill>
              </a:rPr>
              <a:t>GPS</a:t>
            </a:r>
            <a:r>
              <a:rPr lang="ja-JP" altLang="en-US" sz="1463" b="1" dirty="0">
                <a:solidFill>
                  <a:schemeClr val="accent1">
                    <a:lumMod val="50000"/>
                  </a:schemeClr>
                </a:solidFill>
              </a:rPr>
              <a:t>屋内測位</a:t>
            </a:r>
            <a:endParaRPr lang="en-US" altLang="ja-JP" sz="1463" b="1" dirty="0">
              <a:solidFill>
                <a:schemeClr val="accent1">
                  <a:lumMod val="50000"/>
                </a:schemeClr>
              </a:solidFill>
            </a:endParaRPr>
          </a:p>
        </p:txBody>
      </p:sp>
      <p:sp>
        <p:nvSpPr>
          <p:cNvPr id="9" name="テキスト ボックス 8">
            <a:extLst>
              <a:ext uri="{FF2B5EF4-FFF2-40B4-BE49-F238E27FC236}">
                <a16:creationId xmlns:a16="http://schemas.microsoft.com/office/drawing/2014/main" id="{4ADADF74-0144-461C-9E91-09434AF63BD7}"/>
              </a:ext>
            </a:extLst>
          </p:cNvPr>
          <p:cNvSpPr txBox="1"/>
          <p:nvPr/>
        </p:nvSpPr>
        <p:spPr>
          <a:xfrm>
            <a:off x="2969787" y="2421602"/>
            <a:ext cx="3109843" cy="942694"/>
          </a:xfrm>
          <a:prstGeom prst="rect">
            <a:avLst/>
          </a:prstGeom>
          <a:noFill/>
        </p:spPr>
        <p:txBody>
          <a:bodyPr wrap="square" rtlCol="0">
            <a:spAutoFit/>
          </a:bodyPr>
          <a:lstStyle/>
          <a:p>
            <a:pPr algn="ctr"/>
            <a:r>
              <a:rPr lang="ja-JP" altLang="en-US" sz="2600" b="1" u="sng" dirty="0">
                <a:solidFill>
                  <a:srgbClr val="0070C0"/>
                </a:solidFill>
              </a:rPr>
              <a:t>高精度時刻同期</a:t>
            </a:r>
            <a:br>
              <a:rPr lang="en-US" altLang="ja-JP" sz="1950" b="1" u="sng" dirty="0">
                <a:solidFill>
                  <a:schemeClr val="accent5">
                    <a:lumMod val="50000"/>
                  </a:schemeClr>
                </a:solidFill>
              </a:rPr>
            </a:br>
            <a:r>
              <a:rPr lang="ja-JP" altLang="en-US" sz="1463" b="1" dirty="0">
                <a:solidFill>
                  <a:schemeClr val="accent5">
                    <a:lumMod val="50000"/>
                  </a:schemeClr>
                </a:solidFill>
              </a:rPr>
              <a:t>屋内時刻における標準技術化</a:t>
            </a:r>
            <a:endParaRPr lang="en-US" altLang="ja-JP" sz="1463" b="1" dirty="0">
              <a:solidFill>
                <a:schemeClr val="accent5">
                  <a:lumMod val="50000"/>
                </a:schemeClr>
              </a:solidFill>
            </a:endParaRPr>
          </a:p>
          <a:p>
            <a:pPr algn="ctr"/>
            <a:r>
              <a:rPr lang="ja-JP" altLang="en-US" sz="1463" b="1" dirty="0">
                <a:solidFill>
                  <a:schemeClr val="accent5">
                    <a:lumMod val="50000"/>
                  </a:schemeClr>
                </a:solidFill>
              </a:rPr>
              <a:t>屋内位置と時刻同期の新技術</a:t>
            </a:r>
            <a:endParaRPr lang="en-US" altLang="ja-JP" sz="1463" b="1" dirty="0">
              <a:solidFill>
                <a:schemeClr val="accent5">
                  <a:lumMod val="50000"/>
                </a:schemeClr>
              </a:solidFill>
            </a:endParaRPr>
          </a:p>
        </p:txBody>
      </p:sp>
      <p:pic>
        <p:nvPicPr>
          <p:cNvPr id="24" name="図 23">
            <a:extLst>
              <a:ext uri="{FF2B5EF4-FFF2-40B4-BE49-F238E27FC236}">
                <a16:creationId xmlns:a16="http://schemas.microsoft.com/office/drawing/2014/main" id="{84A5A1E9-EA3C-40E1-98D2-CFC1E279246E}"/>
              </a:ext>
            </a:extLst>
          </p:cNvPr>
          <p:cNvPicPr>
            <a:picLocks noChangeAspect="1"/>
          </p:cNvPicPr>
          <p:nvPr/>
        </p:nvPicPr>
        <p:blipFill>
          <a:blip r:embed="rId4"/>
          <a:stretch>
            <a:fillRect/>
          </a:stretch>
        </p:blipFill>
        <p:spPr>
          <a:xfrm>
            <a:off x="1736069" y="5107450"/>
            <a:ext cx="1014718" cy="516183"/>
          </a:xfrm>
          <a:prstGeom prst="rect">
            <a:avLst/>
          </a:prstGeom>
        </p:spPr>
      </p:pic>
      <p:pic>
        <p:nvPicPr>
          <p:cNvPr id="30" name="Picture 4">
            <a:extLst>
              <a:ext uri="{FF2B5EF4-FFF2-40B4-BE49-F238E27FC236}">
                <a16:creationId xmlns:a16="http://schemas.microsoft.com/office/drawing/2014/main" id="{4D6C1246-D99E-447A-8BD8-3681AB2F84D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0" r="100000">
                        <a14:foregroundMark x1="75000" y1="72000" x2="75000" y2="72000"/>
                        <a14:foregroundMark x1="70667" y1="79000" x2="70667" y2="79000"/>
                        <a14:foregroundMark x1="66667" y1="78667" x2="66667" y2="78667"/>
                        <a14:backgroundMark x1="22333" y1="69667" x2="22333" y2="69667"/>
                        <a14:backgroundMark x1="47667" y1="71333" x2="47667" y2="71333"/>
                        <a14:backgroundMark x1="36333" y1="69667" x2="36333" y2="69667"/>
                        <a14:backgroundMark x1="67333" y1="83667" x2="67333" y2="83667"/>
                        <a14:backgroundMark x1="58667" y1="79667" x2="58667" y2="79667"/>
                        <a14:backgroundMark x1="39333" y1="83667" x2="39333" y2="83667"/>
                        <a14:backgroundMark x1="26667" y1="81000" x2="26667" y2="81000"/>
                        <a14:backgroundMark x1="14000" y1="67000" x2="14000" y2="67000"/>
                        <a14:backgroundMark x1="31000" y1="72667" x2="31000" y2="72667"/>
                        <a14:backgroundMark x1="15333" y1="76667" x2="15333" y2="76667"/>
                        <a14:backgroundMark x1="44000" y1="77000" x2="44000" y2="77000"/>
                        <a14:backgroundMark x1="28667" y1="67667" x2="28667" y2="67667"/>
                        <a14:backgroundMark x1="40333" y1="71667" x2="40333" y2="71667"/>
                        <a14:backgroundMark x1="31667" y1="66333" x2="31667" y2="66333"/>
                        <a14:backgroundMark x1="25667" y1="65667" x2="25667" y2="65667"/>
                        <a14:backgroundMark x1="22000" y1="63000" x2="22000" y2="63000"/>
                        <a14:backgroundMark x1="12333" y1="60333" x2="12333" y2="60333"/>
                        <a14:backgroundMark x1="18667" y1="62667" x2="18667" y2="62667"/>
                        <a14:backgroundMark x1="4667" y1="56000" x2="4667" y2="56000"/>
                        <a14:backgroundMark x1="27000" y1="64667" x2="27000" y2="64667"/>
                        <a14:backgroundMark x1="23667" y1="64333" x2="23667" y2="64333"/>
                        <a14:backgroundMark x1="15667" y1="62000" x2="15667" y2="62000"/>
                        <a14:backgroundMark x1="46333" y1="83667" x2="46333" y2="83667"/>
                      </a14:backgroundRemoval>
                    </a14:imgEffect>
                  </a14:imgLayer>
                </a14:imgProps>
              </a:ext>
              <a:ext uri="{28A0092B-C50C-407E-A947-70E740481C1C}">
                <a14:useLocalDpi xmlns:a14="http://schemas.microsoft.com/office/drawing/2010/main" val="0"/>
              </a:ext>
            </a:extLst>
          </a:blip>
          <a:srcRect/>
          <a:stretch>
            <a:fillRect/>
          </a:stretch>
        </p:blipFill>
        <p:spPr bwMode="auto">
          <a:xfrm>
            <a:off x="423496" y="4977615"/>
            <a:ext cx="746365" cy="808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直線矢印コネクタ 31">
            <a:extLst>
              <a:ext uri="{FF2B5EF4-FFF2-40B4-BE49-F238E27FC236}">
                <a16:creationId xmlns:a16="http://schemas.microsoft.com/office/drawing/2014/main" id="{EF7EC0EB-3367-4C72-9A40-994893E4B757}"/>
              </a:ext>
            </a:extLst>
          </p:cNvPr>
          <p:cNvCxnSpPr>
            <a:cxnSpLocks/>
          </p:cNvCxnSpPr>
          <p:nvPr/>
        </p:nvCxnSpPr>
        <p:spPr>
          <a:xfrm flipV="1">
            <a:off x="1187157" y="5365542"/>
            <a:ext cx="5316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3A95D3A9-C596-46A6-B8A6-CA27A8F71936}"/>
              </a:ext>
            </a:extLst>
          </p:cNvPr>
          <p:cNvSpPr/>
          <p:nvPr/>
        </p:nvSpPr>
        <p:spPr>
          <a:xfrm>
            <a:off x="1113326" y="5685510"/>
            <a:ext cx="2111099" cy="342401"/>
          </a:xfrm>
          <a:prstGeom prst="rect">
            <a:avLst/>
          </a:prstGeom>
        </p:spPr>
        <p:txBody>
          <a:bodyPr wrap="square">
            <a:spAutoFit/>
          </a:bodyPr>
          <a:lstStyle/>
          <a:p>
            <a:r>
              <a:rPr lang="ja-JP" altLang="en-US" sz="1625" b="1" dirty="0">
                <a:solidFill>
                  <a:schemeClr val="accent1">
                    <a:lumMod val="75000"/>
                  </a:schemeClr>
                </a:solidFill>
                <a:latin typeface="Meiryo UI" panose="020B0604030504040204" pitchFamily="50" charset="-128"/>
                <a:ea typeface="Meiryo UI" panose="020B0604030504040204" pitchFamily="50" charset="-128"/>
              </a:rPr>
              <a:t>次世代</a:t>
            </a:r>
            <a:r>
              <a:rPr lang="en-US" altLang="ja-JP" sz="1625" b="1" dirty="0">
                <a:solidFill>
                  <a:schemeClr val="accent1">
                    <a:lumMod val="75000"/>
                  </a:schemeClr>
                </a:solidFill>
                <a:latin typeface="Meiryo UI" panose="020B0604030504040204" pitchFamily="50" charset="-128"/>
                <a:ea typeface="Meiryo UI" panose="020B0604030504040204" pitchFamily="50" charset="-128"/>
              </a:rPr>
              <a:t>IMES</a:t>
            </a:r>
            <a:r>
              <a:rPr lang="ja-JP" altLang="en-US" sz="1625" b="1" dirty="0">
                <a:solidFill>
                  <a:schemeClr val="accent1">
                    <a:lumMod val="75000"/>
                  </a:schemeClr>
                </a:solidFill>
                <a:latin typeface="Meiryo UI" panose="020B0604030504040204" pitchFamily="50" charset="-128"/>
                <a:ea typeface="Meiryo UI" panose="020B0604030504040204" pitchFamily="50" charset="-128"/>
              </a:rPr>
              <a:t>へ進化　</a:t>
            </a:r>
            <a:endParaRPr lang="en-US" altLang="ja-JP" sz="1625" b="1" dirty="0">
              <a:solidFill>
                <a:schemeClr val="accent1">
                  <a:lumMod val="75000"/>
                </a:schemeClr>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D0C8E01D-9385-484E-9B11-B8B4A0151AFB}"/>
              </a:ext>
            </a:extLst>
          </p:cNvPr>
          <p:cNvSpPr txBox="1"/>
          <p:nvPr/>
        </p:nvSpPr>
        <p:spPr>
          <a:xfrm>
            <a:off x="1236826" y="3946250"/>
            <a:ext cx="1411484" cy="317459"/>
          </a:xfrm>
          <a:prstGeom prst="rect">
            <a:avLst/>
          </a:prstGeom>
          <a:noFill/>
        </p:spPr>
        <p:txBody>
          <a:bodyPr wrap="square" rtlCol="0">
            <a:spAutoFit/>
          </a:bodyPr>
          <a:lstStyle/>
          <a:p>
            <a:pPr algn="ctr"/>
            <a:r>
              <a:rPr kumimoji="1" lang="ja-JP" altLang="en-US" sz="1463" b="1" dirty="0">
                <a:solidFill>
                  <a:schemeClr val="bg1">
                    <a:lumMod val="95000"/>
                  </a:schemeClr>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屋内</a:t>
            </a:r>
            <a:r>
              <a:rPr kumimoji="1" lang="en-US" altLang="ja-JP" sz="1463" b="1" dirty="0">
                <a:solidFill>
                  <a:schemeClr val="bg1">
                    <a:lumMod val="95000"/>
                  </a:schemeClr>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GPS※</a:t>
            </a:r>
            <a:endParaRPr kumimoji="1" lang="ja-JP" altLang="en-US" sz="1463" b="1" dirty="0">
              <a:solidFill>
                <a:schemeClr val="bg1">
                  <a:lumMod val="95000"/>
                </a:schemeClr>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73B454C1-0950-4BFC-A98E-31E86DD89DD8}"/>
              </a:ext>
            </a:extLst>
          </p:cNvPr>
          <p:cNvSpPr txBox="1"/>
          <p:nvPr/>
        </p:nvSpPr>
        <p:spPr>
          <a:xfrm>
            <a:off x="343250" y="4759923"/>
            <a:ext cx="993459" cy="292388"/>
          </a:xfrm>
          <a:prstGeom prst="rect">
            <a:avLst/>
          </a:prstGeom>
          <a:noFill/>
        </p:spPr>
        <p:txBody>
          <a:bodyPr wrap="square" rtlCol="0">
            <a:spAutoFit/>
          </a:bodyPr>
          <a:lstStyle/>
          <a:p>
            <a:pPr algn="ctr"/>
            <a:r>
              <a:rPr lang="en-US" altLang="ja-JP" sz="1300" b="1" dirty="0">
                <a:solidFill>
                  <a:schemeClr val="bg1">
                    <a:lumMod val="95000"/>
                  </a:schemeClr>
                </a:solidFill>
                <a:latin typeface="Meiryo UI" panose="020B0604030504040204" pitchFamily="50" charset="-128"/>
                <a:ea typeface="Meiryo UI" panose="020B0604030504040204" pitchFamily="50" charset="-128"/>
              </a:rPr>
              <a:t>※</a:t>
            </a:r>
            <a:r>
              <a:rPr lang="ja-JP" altLang="en-US" sz="1300" b="1" dirty="0">
                <a:solidFill>
                  <a:schemeClr val="bg1">
                    <a:lumMod val="95000"/>
                  </a:schemeClr>
                </a:solidFill>
                <a:latin typeface="Meiryo UI" panose="020B0604030504040204" pitchFamily="50" charset="-128"/>
                <a:ea typeface="Meiryo UI" panose="020B0604030504040204" pitchFamily="50" charset="-128"/>
              </a:rPr>
              <a:t>イメージ</a:t>
            </a:r>
            <a:endParaRPr kumimoji="1" lang="ja-JP" altLang="en-US" sz="1300" b="1" dirty="0">
              <a:solidFill>
                <a:schemeClr val="bg1">
                  <a:lumMod val="95000"/>
                </a:schemeClr>
              </a:solidFill>
              <a:latin typeface="Meiryo UI" panose="020B0604030504040204" pitchFamily="50" charset="-128"/>
              <a:ea typeface="Meiryo UI" panose="020B0604030504040204" pitchFamily="50" charset="-128"/>
            </a:endParaRPr>
          </a:p>
        </p:txBody>
      </p:sp>
      <p:pic>
        <p:nvPicPr>
          <p:cNvPr id="84" name="図 83">
            <a:extLst>
              <a:ext uri="{FF2B5EF4-FFF2-40B4-BE49-F238E27FC236}">
                <a16:creationId xmlns:a16="http://schemas.microsoft.com/office/drawing/2014/main" id="{85D35A97-B523-47E4-BFFC-44A024D926C7}"/>
              </a:ext>
            </a:extLst>
          </p:cNvPr>
          <p:cNvPicPr>
            <a:picLocks noChangeAspect="1"/>
          </p:cNvPicPr>
          <p:nvPr/>
        </p:nvPicPr>
        <p:blipFill>
          <a:blip r:embed="rId7"/>
          <a:stretch>
            <a:fillRect/>
          </a:stretch>
        </p:blipFill>
        <p:spPr>
          <a:xfrm>
            <a:off x="3355047" y="4977617"/>
            <a:ext cx="420858" cy="1013771"/>
          </a:xfrm>
          <a:prstGeom prst="rect">
            <a:avLst/>
          </a:prstGeom>
        </p:spPr>
      </p:pic>
      <p:cxnSp>
        <p:nvCxnSpPr>
          <p:cNvPr id="85" name="直線矢印コネクタ 84">
            <a:extLst>
              <a:ext uri="{FF2B5EF4-FFF2-40B4-BE49-F238E27FC236}">
                <a16:creationId xmlns:a16="http://schemas.microsoft.com/office/drawing/2014/main" id="{A37FBA10-1468-405C-A169-A460064D1665}"/>
              </a:ext>
            </a:extLst>
          </p:cNvPr>
          <p:cNvCxnSpPr>
            <a:cxnSpLocks/>
          </p:cNvCxnSpPr>
          <p:nvPr/>
        </p:nvCxnSpPr>
        <p:spPr>
          <a:xfrm flipH="1">
            <a:off x="2834571" y="5381895"/>
            <a:ext cx="542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2" name="図 91">
            <a:extLst>
              <a:ext uri="{FF2B5EF4-FFF2-40B4-BE49-F238E27FC236}">
                <a16:creationId xmlns:a16="http://schemas.microsoft.com/office/drawing/2014/main" id="{F4975F64-CF00-4C7C-9B6A-EE578429F748}"/>
              </a:ext>
            </a:extLst>
          </p:cNvPr>
          <p:cNvPicPr>
            <a:picLocks noChangeAspect="1"/>
          </p:cNvPicPr>
          <p:nvPr/>
        </p:nvPicPr>
        <p:blipFill>
          <a:blip r:embed="rId8"/>
          <a:stretch>
            <a:fillRect/>
          </a:stretch>
        </p:blipFill>
        <p:spPr>
          <a:xfrm>
            <a:off x="3797829" y="5551430"/>
            <a:ext cx="1814615" cy="229346"/>
          </a:xfrm>
          <a:prstGeom prst="rect">
            <a:avLst/>
          </a:prstGeom>
        </p:spPr>
      </p:pic>
      <p:pic>
        <p:nvPicPr>
          <p:cNvPr id="93" name="図 92">
            <a:extLst>
              <a:ext uri="{FF2B5EF4-FFF2-40B4-BE49-F238E27FC236}">
                <a16:creationId xmlns:a16="http://schemas.microsoft.com/office/drawing/2014/main" id="{CA315022-9441-4A30-A4A9-1A4A40311CFF}"/>
              </a:ext>
            </a:extLst>
          </p:cNvPr>
          <p:cNvPicPr>
            <a:picLocks noChangeAspect="1"/>
          </p:cNvPicPr>
          <p:nvPr/>
        </p:nvPicPr>
        <p:blipFill>
          <a:blip r:embed="rId9"/>
          <a:stretch>
            <a:fillRect/>
          </a:stretch>
        </p:blipFill>
        <p:spPr>
          <a:xfrm>
            <a:off x="6278477" y="3427931"/>
            <a:ext cx="2237166" cy="1359467"/>
          </a:xfrm>
          <a:prstGeom prst="rect">
            <a:avLst/>
          </a:prstGeom>
        </p:spPr>
      </p:pic>
      <p:pic>
        <p:nvPicPr>
          <p:cNvPr id="94" name="図 93">
            <a:extLst>
              <a:ext uri="{FF2B5EF4-FFF2-40B4-BE49-F238E27FC236}">
                <a16:creationId xmlns:a16="http://schemas.microsoft.com/office/drawing/2014/main" id="{45A50E31-4210-4E96-9D5C-EB375B78EE6B}"/>
              </a:ext>
            </a:extLst>
          </p:cNvPr>
          <p:cNvPicPr>
            <a:picLocks noChangeAspect="1"/>
          </p:cNvPicPr>
          <p:nvPr/>
        </p:nvPicPr>
        <p:blipFill>
          <a:blip r:embed="rId10"/>
          <a:stretch>
            <a:fillRect/>
          </a:stretch>
        </p:blipFill>
        <p:spPr>
          <a:xfrm>
            <a:off x="6259445" y="4787399"/>
            <a:ext cx="2275226" cy="1337520"/>
          </a:xfrm>
          <a:prstGeom prst="rect">
            <a:avLst/>
          </a:prstGeom>
        </p:spPr>
      </p:pic>
      <p:sp>
        <p:nvSpPr>
          <p:cNvPr id="95" name="テキスト ボックス 94">
            <a:extLst>
              <a:ext uri="{FF2B5EF4-FFF2-40B4-BE49-F238E27FC236}">
                <a16:creationId xmlns:a16="http://schemas.microsoft.com/office/drawing/2014/main" id="{59BA67F5-4C98-4982-A224-CE230018AD67}"/>
              </a:ext>
            </a:extLst>
          </p:cNvPr>
          <p:cNvSpPr txBox="1"/>
          <p:nvPr/>
        </p:nvSpPr>
        <p:spPr>
          <a:xfrm>
            <a:off x="6735068" y="4023347"/>
            <a:ext cx="1411484" cy="292388"/>
          </a:xfrm>
          <a:prstGeom prst="rect">
            <a:avLst/>
          </a:prstGeom>
          <a:noFill/>
        </p:spPr>
        <p:txBody>
          <a:bodyPr wrap="square" rtlCol="0">
            <a:spAutoFit/>
          </a:bodyPr>
          <a:lstStyle/>
          <a:p>
            <a:pPr algn="ctr"/>
            <a:r>
              <a:rPr lang="ja-JP" altLang="en-US" sz="1300" b="1" dirty="0">
                <a:solidFill>
                  <a:schemeClr val="bg1">
                    <a:lumMod val="95000"/>
                  </a:schemeClr>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補正情報配信</a:t>
            </a:r>
            <a:endParaRPr kumimoji="1" lang="ja-JP" altLang="en-US" sz="1300" b="1" dirty="0">
              <a:solidFill>
                <a:schemeClr val="bg1">
                  <a:lumMod val="95000"/>
                </a:schemeClr>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grpSp>
        <p:nvGrpSpPr>
          <p:cNvPr id="6" name="グループ化 5">
            <a:extLst>
              <a:ext uri="{FF2B5EF4-FFF2-40B4-BE49-F238E27FC236}">
                <a16:creationId xmlns:a16="http://schemas.microsoft.com/office/drawing/2014/main" id="{50BBA1FA-0EC0-4520-BD1C-C3332F158BB1}"/>
              </a:ext>
            </a:extLst>
          </p:cNvPr>
          <p:cNvGrpSpPr/>
          <p:nvPr/>
        </p:nvGrpSpPr>
        <p:grpSpPr>
          <a:xfrm>
            <a:off x="2371444" y="1163339"/>
            <a:ext cx="4225186" cy="1149868"/>
            <a:chOff x="2034259" y="160503"/>
            <a:chExt cx="4707364" cy="1440850"/>
          </a:xfrm>
        </p:grpSpPr>
        <p:sp>
          <p:nvSpPr>
            <p:cNvPr id="21" name="テキスト ボックス 20">
              <a:extLst>
                <a:ext uri="{FF2B5EF4-FFF2-40B4-BE49-F238E27FC236}">
                  <a16:creationId xmlns:a16="http://schemas.microsoft.com/office/drawing/2014/main" id="{44C7572C-C2C9-43B5-9909-D2FF96DDAA6D}"/>
                </a:ext>
              </a:extLst>
            </p:cNvPr>
            <p:cNvSpPr txBox="1"/>
            <p:nvPr/>
          </p:nvSpPr>
          <p:spPr>
            <a:xfrm>
              <a:off x="2133631" y="160503"/>
              <a:ext cx="4469991" cy="462794"/>
            </a:xfrm>
            <a:prstGeom prst="rect">
              <a:avLst/>
            </a:prstGeom>
            <a:noFill/>
            <a:ln>
              <a:noFill/>
            </a:ln>
          </p:spPr>
          <p:txBody>
            <a:bodyPr wrap="square" rtlCol="0">
              <a:spAutoFit/>
            </a:bodyPr>
            <a:lstStyle/>
            <a:p>
              <a:pPr algn="ctr"/>
              <a:r>
                <a:rPr kumimoji="1" lang="ja-JP" altLang="en-US" dirty="0">
                  <a:solidFill>
                    <a:schemeClr val="accent1">
                      <a:lumMod val="75000"/>
                    </a:schemeClr>
                  </a:solidFill>
                  <a:latin typeface="HGSｺﾞｼｯｸE" panose="020B0900000000000000" pitchFamily="50" charset="-128"/>
                  <a:ea typeface="HGSｺﾞｼｯｸE" panose="020B0900000000000000" pitchFamily="50" charset="-128"/>
                </a:rPr>
                <a:t>時空情報サービスイノベーター</a:t>
              </a:r>
            </a:p>
          </p:txBody>
        </p:sp>
        <p:cxnSp>
          <p:nvCxnSpPr>
            <p:cNvPr id="22" name="直線コネクタ 21">
              <a:extLst>
                <a:ext uri="{FF2B5EF4-FFF2-40B4-BE49-F238E27FC236}">
                  <a16:creationId xmlns:a16="http://schemas.microsoft.com/office/drawing/2014/main" id="{C7FDC812-650F-4B7C-86D4-EBD918859B9E}"/>
                </a:ext>
              </a:extLst>
            </p:cNvPr>
            <p:cNvCxnSpPr>
              <a:cxnSpLocks/>
            </p:cNvCxnSpPr>
            <p:nvPr/>
          </p:nvCxnSpPr>
          <p:spPr>
            <a:xfrm>
              <a:off x="2267340" y="580945"/>
              <a:ext cx="417167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コンテンツ プレースホルダー 5">
              <a:extLst>
                <a:ext uri="{FF2B5EF4-FFF2-40B4-BE49-F238E27FC236}">
                  <a16:creationId xmlns:a16="http://schemas.microsoft.com/office/drawing/2014/main" id="{290F721E-DE6E-464E-B238-C203CBE5464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4259" y="402938"/>
              <a:ext cx="4707364" cy="1198415"/>
            </a:xfrm>
            <a:prstGeom prst="rect">
              <a:avLst/>
            </a:prstGeom>
          </p:spPr>
        </p:pic>
      </p:grpSp>
      <p:pic>
        <p:nvPicPr>
          <p:cNvPr id="26" name="Picture 2">
            <a:extLst>
              <a:ext uri="{FF2B5EF4-FFF2-40B4-BE49-F238E27FC236}">
                <a16:creationId xmlns:a16="http://schemas.microsoft.com/office/drawing/2014/main" id="{B60D9A63-26EC-4EF9-AADD-BA70CE66E0BA}"/>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3265823" y="208180"/>
            <a:ext cx="2181551" cy="32268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E2173AB5-6924-4F90-AC15-0C5B3827AFC8}"/>
              </a:ext>
            </a:extLst>
          </p:cNvPr>
          <p:cNvSpPr txBox="1"/>
          <p:nvPr/>
        </p:nvSpPr>
        <p:spPr>
          <a:xfrm>
            <a:off x="1452964" y="635875"/>
            <a:ext cx="6389891" cy="307777"/>
          </a:xfrm>
          <a:prstGeom prst="rect">
            <a:avLst/>
          </a:prstGeom>
          <a:noFill/>
        </p:spPr>
        <p:txBody>
          <a:bodyPr wrap="none" rtlCol="0">
            <a:spAutoFit/>
          </a:bodyPr>
          <a:lstStyle/>
          <a:p>
            <a:r>
              <a:rPr kumimoji="1" lang="ja-JP" altLang="en-US" sz="1400" dirty="0"/>
              <a:t>当社と測位衛星技術株式会社は</a:t>
            </a:r>
            <a:r>
              <a:rPr kumimoji="1" lang="en-US" altLang="ja-JP" sz="1400" dirty="0"/>
              <a:t>2018</a:t>
            </a:r>
            <a:r>
              <a:rPr kumimoji="1" lang="ja-JP" altLang="en-US" sz="1400" dirty="0"/>
              <a:t>年</a:t>
            </a:r>
            <a:r>
              <a:rPr kumimoji="1" lang="en-US" altLang="ja-JP" sz="1400" dirty="0"/>
              <a:t>12</a:t>
            </a:r>
            <a:r>
              <a:rPr kumimoji="1" lang="ja-JP" altLang="en-US" sz="1400" dirty="0"/>
              <a:t>月</a:t>
            </a:r>
            <a:r>
              <a:rPr kumimoji="1" lang="en-US" altLang="ja-JP" sz="1400" dirty="0"/>
              <a:t>1</a:t>
            </a:r>
            <a:r>
              <a:rPr kumimoji="1" lang="ja-JP" altLang="en-US" sz="1400" dirty="0"/>
              <a:t>日付けで経営統合いたしました。</a:t>
            </a:r>
          </a:p>
        </p:txBody>
      </p:sp>
    </p:spTree>
    <p:extLst>
      <p:ext uri="{BB962C8B-B14F-4D97-AF65-F5344CB8AC3E}">
        <p14:creationId xmlns:p14="http://schemas.microsoft.com/office/powerpoint/2010/main" val="3736801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0A451DE-4378-4503-BC92-D6CC407E3EA6}"/>
              </a:ext>
            </a:extLst>
          </p:cNvPr>
          <p:cNvPicPr>
            <a:picLocks noChangeAspect="1"/>
          </p:cNvPicPr>
          <p:nvPr/>
        </p:nvPicPr>
        <p:blipFill>
          <a:blip r:embed="rId2"/>
          <a:stretch>
            <a:fillRect/>
          </a:stretch>
        </p:blipFill>
        <p:spPr>
          <a:xfrm>
            <a:off x="2002972" y="531342"/>
            <a:ext cx="6417128" cy="1430236"/>
          </a:xfrm>
          <a:prstGeom prst="rect">
            <a:avLst/>
          </a:prstGeom>
        </p:spPr>
      </p:pic>
      <p:pic>
        <p:nvPicPr>
          <p:cNvPr id="3" name="図 2">
            <a:extLst>
              <a:ext uri="{FF2B5EF4-FFF2-40B4-BE49-F238E27FC236}">
                <a16:creationId xmlns:a16="http://schemas.microsoft.com/office/drawing/2014/main" id="{00EABCFB-AA9A-47C7-97DB-0BE973ADE5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38" y="383178"/>
            <a:ext cx="1153549" cy="1663033"/>
          </a:xfrm>
          <a:prstGeom prst="rect">
            <a:avLst/>
          </a:prstGeom>
        </p:spPr>
      </p:pic>
      <p:pic>
        <p:nvPicPr>
          <p:cNvPr id="4" name="図 3">
            <a:extLst>
              <a:ext uri="{FF2B5EF4-FFF2-40B4-BE49-F238E27FC236}">
                <a16:creationId xmlns:a16="http://schemas.microsoft.com/office/drawing/2014/main" id="{90031A40-735F-4199-B935-14F24516D4F3}"/>
              </a:ext>
            </a:extLst>
          </p:cNvPr>
          <p:cNvPicPr>
            <a:picLocks noChangeAspect="1"/>
          </p:cNvPicPr>
          <p:nvPr/>
        </p:nvPicPr>
        <p:blipFill>
          <a:blip r:embed="rId4"/>
          <a:stretch>
            <a:fillRect/>
          </a:stretch>
        </p:blipFill>
        <p:spPr>
          <a:xfrm>
            <a:off x="217536" y="2219366"/>
            <a:ext cx="2102128" cy="3785778"/>
          </a:xfrm>
          <a:prstGeom prst="rect">
            <a:avLst/>
          </a:prstGeom>
        </p:spPr>
      </p:pic>
      <p:pic>
        <p:nvPicPr>
          <p:cNvPr id="5" name="図 4">
            <a:extLst>
              <a:ext uri="{FF2B5EF4-FFF2-40B4-BE49-F238E27FC236}">
                <a16:creationId xmlns:a16="http://schemas.microsoft.com/office/drawing/2014/main" id="{C07D129E-15EA-4923-A196-897CFD306177}"/>
              </a:ext>
            </a:extLst>
          </p:cNvPr>
          <p:cNvPicPr>
            <a:picLocks noChangeAspect="1"/>
          </p:cNvPicPr>
          <p:nvPr/>
        </p:nvPicPr>
        <p:blipFill>
          <a:blip r:embed="rId5"/>
          <a:stretch>
            <a:fillRect/>
          </a:stretch>
        </p:blipFill>
        <p:spPr>
          <a:xfrm>
            <a:off x="2274631" y="2166028"/>
            <a:ext cx="2482496" cy="3713371"/>
          </a:xfrm>
          <a:prstGeom prst="rect">
            <a:avLst/>
          </a:prstGeom>
        </p:spPr>
      </p:pic>
      <p:pic>
        <p:nvPicPr>
          <p:cNvPr id="6" name="図 5">
            <a:extLst>
              <a:ext uri="{FF2B5EF4-FFF2-40B4-BE49-F238E27FC236}">
                <a16:creationId xmlns:a16="http://schemas.microsoft.com/office/drawing/2014/main" id="{FC34074D-DA52-419D-A8A0-6A8A641569BC}"/>
              </a:ext>
            </a:extLst>
          </p:cNvPr>
          <p:cNvPicPr>
            <a:picLocks noChangeAspect="1"/>
          </p:cNvPicPr>
          <p:nvPr/>
        </p:nvPicPr>
        <p:blipFill>
          <a:blip r:embed="rId6"/>
          <a:stretch>
            <a:fillRect/>
          </a:stretch>
        </p:blipFill>
        <p:spPr>
          <a:xfrm>
            <a:off x="4303872" y="2166027"/>
            <a:ext cx="1933799" cy="2942737"/>
          </a:xfrm>
          <a:prstGeom prst="rect">
            <a:avLst/>
          </a:prstGeom>
        </p:spPr>
      </p:pic>
      <p:pic>
        <p:nvPicPr>
          <p:cNvPr id="8" name="図 7">
            <a:extLst>
              <a:ext uri="{FF2B5EF4-FFF2-40B4-BE49-F238E27FC236}">
                <a16:creationId xmlns:a16="http://schemas.microsoft.com/office/drawing/2014/main" id="{6AA12DF1-3D39-4A9C-A013-B097C04ADB18}"/>
              </a:ext>
            </a:extLst>
          </p:cNvPr>
          <p:cNvPicPr>
            <a:picLocks noChangeAspect="1"/>
          </p:cNvPicPr>
          <p:nvPr/>
        </p:nvPicPr>
        <p:blipFill>
          <a:blip r:embed="rId7"/>
          <a:stretch>
            <a:fillRect/>
          </a:stretch>
        </p:blipFill>
        <p:spPr>
          <a:xfrm>
            <a:off x="6612757" y="2191966"/>
            <a:ext cx="1842894" cy="4153711"/>
          </a:xfrm>
          <a:prstGeom prst="rect">
            <a:avLst/>
          </a:prstGeom>
        </p:spPr>
      </p:pic>
      <p:pic>
        <p:nvPicPr>
          <p:cNvPr id="9" name="図 8">
            <a:extLst>
              <a:ext uri="{FF2B5EF4-FFF2-40B4-BE49-F238E27FC236}">
                <a16:creationId xmlns:a16="http://schemas.microsoft.com/office/drawing/2014/main" id="{90CDBCBC-FF38-4A49-94BD-10F9A3B155C4}"/>
              </a:ext>
            </a:extLst>
          </p:cNvPr>
          <p:cNvPicPr>
            <a:picLocks noChangeAspect="1"/>
          </p:cNvPicPr>
          <p:nvPr/>
        </p:nvPicPr>
        <p:blipFill>
          <a:blip r:embed="rId8"/>
          <a:stretch>
            <a:fillRect/>
          </a:stretch>
        </p:blipFill>
        <p:spPr>
          <a:xfrm>
            <a:off x="4286758" y="5176889"/>
            <a:ext cx="1686027" cy="1410867"/>
          </a:xfrm>
          <a:prstGeom prst="rect">
            <a:avLst/>
          </a:prstGeom>
        </p:spPr>
      </p:pic>
    </p:spTree>
    <p:extLst>
      <p:ext uri="{BB962C8B-B14F-4D97-AF65-F5344CB8AC3E}">
        <p14:creationId xmlns:p14="http://schemas.microsoft.com/office/powerpoint/2010/main" val="359392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楕円 38">
            <a:extLst>
              <a:ext uri="{FF2B5EF4-FFF2-40B4-BE49-F238E27FC236}">
                <a16:creationId xmlns:a16="http://schemas.microsoft.com/office/drawing/2014/main" id="{B9874AE5-7CB3-4B49-A9E4-7AD8AC751CF5}"/>
              </a:ext>
            </a:extLst>
          </p:cNvPr>
          <p:cNvSpPr/>
          <p:nvPr/>
        </p:nvSpPr>
        <p:spPr>
          <a:xfrm>
            <a:off x="4923052" y="2238235"/>
            <a:ext cx="4016233" cy="263881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p>
        </p:txBody>
      </p:sp>
      <p:pic>
        <p:nvPicPr>
          <p:cNvPr id="15" name="図 14">
            <a:extLst>
              <a:ext uri="{FF2B5EF4-FFF2-40B4-BE49-F238E27FC236}">
                <a16:creationId xmlns:a16="http://schemas.microsoft.com/office/drawing/2014/main" id="{0615014B-34A8-4EA9-A246-9C2534822499}"/>
              </a:ext>
            </a:extLst>
          </p:cNvPr>
          <p:cNvPicPr>
            <a:picLocks noChangeAspect="1"/>
          </p:cNvPicPr>
          <p:nvPr/>
        </p:nvPicPr>
        <p:blipFill>
          <a:blip r:embed="rId2"/>
          <a:stretch>
            <a:fillRect/>
          </a:stretch>
        </p:blipFill>
        <p:spPr>
          <a:xfrm>
            <a:off x="-110574" y="1074420"/>
            <a:ext cx="6335513" cy="5566154"/>
          </a:xfrm>
          <a:prstGeom prst="rect">
            <a:avLst/>
          </a:prstGeom>
        </p:spPr>
      </p:pic>
      <p:sp>
        <p:nvSpPr>
          <p:cNvPr id="19" name="テキスト ボックス 18">
            <a:extLst>
              <a:ext uri="{FF2B5EF4-FFF2-40B4-BE49-F238E27FC236}">
                <a16:creationId xmlns:a16="http://schemas.microsoft.com/office/drawing/2014/main" id="{C2EE0AA7-75E4-4ADD-BB98-C1725951D277}"/>
              </a:ext>
            </a:extLst>
          </p:cNvPr>
          <p:cNvSpPr txBox="1"/>
          <p:nvPr/>
        </p:nvSpPr>
        <p:spPr>
          <a:xfrm>
            <a:off x="1409566" y="6293198"/>
            <a:ext cx="1322798" cy="338554"/>
          </a:xfrm>
          <a:prstGeom prst="rect">
            <a:avLst/>
          </a:prstGeom>
          <a:noFill/>
        </p:spPr>
        <p:txBody>
          <a:bodyPr wrap="none" rtlCol="0">
            <a:spAutoFit/>
          </a:bodyPr>
          <a:lstStyle/>
          <a:p>
            <a:r>
              <a:rPr lang="ja-JP" altLang="en-US" sz="1600" b="1" dirty="0">
                <a:latin typeface="Meiryo UI" panose="020B0604030504040204" pitchFamily="50" charset="-128"/>
                <a:ea typeface="Meiryo UI" panose="020B0604030504040204" pitchFamily="50" charset="-128"/>
              </a:rPr>
              <a:t>スマートシティ</a:t>
            </a:r>
          </a:p>
        </p:txBody>
      </p:sp>
      <p:sp>
        <p:nvSpPr>
          <p:cNvPr id="31" name="テキスト ボックス 30">
            <a:extLst>
              <a:ext uri="{FF2B5EF4-FFF2-40B4-BE49-F238E27FC236}">
                <a16:creationId xmlns:a16="http://schemas.microsoft.com/office/drawing/2014/main" id="{89A79553-8F9F-483F-9BB4-9C35134B09AB}"/>
              </a:ext>
            </a:extLst>
          </p:cNvPr>
          <p:cNvSpPr txBox="1"/>
          <p:nvPr/>
        </p:nvSpPr>
        <p:spPr>
          <a:xfrm>
            <a:off x="7414220" y="4712934"/>
            <a:ext cx="1473480" cy="369332"/>
          </a:xfrm>
          <a:prstGeom prst="rect">
            <a:avLst/>
          </a:prstGeom>
          <a:noFill/>
        </p:spPr>
        <p:txBody>
          <a:bodyPr wrap="none" rtlCol="0">
            <a:spAutoFit/>
          </a:bodyPr>
          <a:lstStyle/>
          <a:p>
            <a:r>
              <a:rPr lang="en-US" altLang="ja-JP" b="1" dirty="0">
                <a:latin typeface="Meiryo UI" panose="020B0604030504040204" pitchFamily="50" charset="-128"/>
                <a:ea typeface="Meiryo UI" panose="020B0604030504040204" pitchFamily="50" charset="-128"/>
              </a:rPr>
              <a:t>IPN</a:t>
            </a:r>
            <a:r>
              <a:rPr lang="en-US" altLang="ja-JP" b="1" dirty="0">
                <a:solidFill>
                  <a:srgbClr val="FF0000"/>
                </a:solidFill>
                <a:latin typeface="Meiryo UI" panose="020B0604030504040204" pitchFamily="50" charset="-128"/>
                <a:ea typeface="Meiryo UI" panose="020B0604030504040204" pitchFamily="50" charset="-128"/>
              </a:rPr>
              <a:t>T</a:t>
            </a:r>
            <a:r>
              <a:rPr lang="ja-JP" altLang="en-US" b="1" dirty="0">
                <a:latin typeface="Meiryo UI" panose="020B0604030504040204" pitchFamily="50" charset="-128"/>
                <a:ea typeface="Meiryo UI" panose="020B0604030504040204" pitchFamily="50" charset="-128"/>
              </a:rPr>
              <a:t>の特徴</a:t>
            </a:r>
          </a:p>
        </p:txBody>
      </p:sp>
      <p:pic>
        <p:nvPicPr>
          <p:cNvPr id="26" name="図 25">
            <a:extLst>
              <a:ext uri="{FF2B5EF4-FFF2-40B4-BE49-F238E27FC236}">
                <a16:creationId xmlns:a16="http://schemas.microsoft.com/office/drawing/2014/main" id="{BB7F1C0D-DA21-4225-A9AA-76C17FDECD7C}"/>
              </a:ext>
            </a:extLst>
          </p:cNvPr>
          <p:cNvPicPr>
            <a:picLocks noChangeAspect="1"/>
          </p:cNvPicPr>
          <p:nvPr/>
        </p:nvPicPr>
        <p:blipFill>
          <a:blip r:embed="rId3"/>
          <a:stretch>
            <a:fillRect/>
          </a:stretch>
        </p:blipFill>
        <p:spPr>
          <a:xfrm>
            <a:off x="7408778" y="5076967"/>
            <a:ext cx="1570812" cy="1412094"/>
          </a:xfrm>
          <a:prstGeom prst="rect">
            <a:avLst/>
          </a:prstGeom>
          <a:ln>
            <a:solidFill>
              <a:schemeClr val="tx1"/>
            </a:solidFill>
          </a:ln>
        </p:spPr>
      </p:pic>
      <p:sp>
        <p:nvSpPr>
          <p:cNvPr id="46" name="テキスト ボックス 45">
            <a:extLst>
              <a:ext uri="{FF2B5EF4-FFF2-40B4-BE49-F238E27FC236}">
                <a16:creationId xmlns:a16="http://schemas.microsoft.com/office/drawing/2014/main" id="{CC38F98D-3609-4ECC-8270-1694BFF9FF2D}"/>
              </a:ext>
            </a:extLst>
          </p:cNvPr>
          <p:cNvSpPr txBox="1"/>
          <p:nvPr/>
        </p:nvSpPr>
        <p:spPr>
          <a:xfrm>
            <a:off x="2424185" y="2"/>
            <a:ext cx="3998210" cy="646331"/>
          </a:xfrm>
          <a:prstGeom prst="rect">
            <a:avLst/>
          </a:prstGeom>
          <a:noFill/>
        </p:spPr>
        <p:txBody>
          <a:bodyPr wrap="none" rtlCol="0">
            <a:spAutoFit/>
          </a:bodyPr>
          <a:lstStyle/>
          <a:p>
            <a:r>
              <a:rPr lang="ja-JP" altLang="en-US" sz="3600" b="1" dirty="0">
                <a:solidFill>
                  <a:schemeClr val="tx2"/>
                </a:solidFill>
                <a:latin typeface="Meiryo UI" panose="020B0604030504040204" pitchFamily="50" charset="-128"/>
                <a:ea typeface="Meiryo UI" panose="020B0604030504040204" pitchFamily="50" charset="-128"/>
              </a:rPr>
              <a:t>製造現場での</a:t>
            </a:r>
            <a:r>
              <a:rPr lang="en-US" altLang="ja-JP" sz="3600" b="1" dirty="0" err="1">
                <a:solidFill>
                  <a:schemeClr val="tx2"/>
                </a:solidFill>
                <a:latin typeface="Meiryo UI" panose="020B0604030504040204" pitchFamily="50" charset="-128"/>
                <a:ea typeface="Meiryo UI" panose="020B0604030504040204" pitchFamily="50" charset="-128"/>
              </a:rPr>
              <a:t>iPNT</a:t>
            </a:r>
            <a:endParaRPr lang="ja-JP" altLang="en-US" sz="4000" b="1" dirty="0">
              <a:solidFill>
                <a:schemeClr val="tx2"/>
              </a:solidFill>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78D21F6C-23F2-41E5-8511-129E316FE0A9}"/>
              </a:ext>
            </a:extLst>
          </p:cNvPr>
          <p:cNvSpPr txBox="1"/>
          <p:nvPr/>
        </p:nvSpPr>
        <p:spPr>
          <a:xfrm>
            <a:off x="5562902" y="2630760"/>
            <a:ext cx="2723823" cy="738664"/>
          </a:xfrm>
          <a:prstGeom prst="rect">
            <a:avLst/>
          </a:prstGeom>
          <a:noFill/>
        </p:spPr>
        <p:txBody>
          <a:bodyPr wrap="none" rtlCol="0">
            <a:spAutoFit/>
          </a:bodyPr>
          <a:lstStyle/>
          <a:p>
            <a:pPr algn="ctr"/>
            <a:r>
              <a:rPr lang="ja-JP" altLang="en-US" sz="2400" b="1" dirty="0">
                <a:solidFill>
                  <a:srgbClr val="C00000"/>
                </a:solidFill>
                <a:effectLst>
                  <a:outerShdw blurRad="38100" dist="38100" dir="2700000" algn="tl">
                    <a:srgbClr val="000000">
                      <a:alpha val="43137"/>
                    </a:srgbClr>
                  </a:outerShdw>
                </a:effectLst>
              </a:rPr>
              <a:t>屋内市場での展開</a:t>
            </a:r>
            <a:endParaRPr lang="en-US" altLang="ja-JP" sz="2400" b="1" dirty="0">
              <a:solidFill>
                <a:srgbClr val="C00000"/>
              </a:solidFill>
              <a:effectLst>
                <a:outerShdw blurRad="38100" dist="38100" dir="2700000" algn="tl">
                  <a:srgbClr val="000000">
                    <a:alpha val="43137"/>
                  </a:srgbClr>
                </a:outerShdw>
              </a:effectLst>
            </a:endParaRPr>
          </a:p>
          <a:p>
            <a:pPr algn="ctr"/>
            <a:r>
              <a:rPr lang="ja-JP" altLang="en-US" b="1" dirty="0">
                <a:latin typeface="Meiryo UI" panose="020B0604030504040204" pitchFamily="50" charset="-128"/>
                <a:ea typeface="Meiryo UI" panose="020B0604030504040204" pitchFamily="50" charset="-128"/>
              </a:rPr>
              <a:t>（新市場＝屋内割合大）</a:t>
            </a:r>
          </a:p>
        </p:txBody>
      </p:sp>
      <p:sp>
        <p:nvSpPr>
          <p:cNvPr id="2" name="二等辺三角形 1">
            <a:extLst>
              <a:ext uri="{FF2B5EF4-FFF2-40B4-BE49-F238E27FC236}">
                <a16:creationId xmlns:a16="http://schemas.microsoft.com/office/drawing/2014/main" id="{9206B56A-C440-4FCF-8AE9-206A6121E84C}"/>
              </a:ext>
            </a:extLst>
          </p:cNvPr>
          <p:cNvSpPr/>
          <p:nvPr/>
        </p:nvSpPr>
        <p:spPr>
          <a:xfrm>
            <a:off x="6540724" y="3494519"/>
            <a:ext cx="795528" cy="685800"/>
          </a:xfrm>
          <a:prstGeom prst="triangl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600"/>
          </a:p>
        </p:txBody>
      </p:sp>
      <p:sp>
        <p:nvSpPr>
          <p:cNvPr id="3" name="正方形/長方形 2">
            <a:extLst>
              <a:ext uri="{FF2B5EF4-FFF2-40B4-BE49-F238E27FC236}">
                <a16:creationId xmlns:a16="http://schemas.microsoft.com/office/drawing/2014/main" id="{84AA5CF4-7C11-481A-B606-C44D3D3F3053}"/>
              </a:ext>
            </a:extLst>
          </p:cNvPr>
          <p:cNvSpPr/>
          <p:nvPr/>
        </p:nvSpPr>
        <p:spPr>
          <a:xfrm>
            <a:off x="6880768" y="4137458"/>
            <a:ext cx="120015" cy="7715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600"/>
          </a:p>
        </p:txBody>
      </p:sp>
      <p:sp>
        <p:nvSpPr>
          <p:cNvPr id="30" name="テキスト ボックス 29">
            <a:extLst>
              <a:ext uri="{FF2B5EF4-FFF2-40B4-BE49-F238E27FC236}">
                <a16:creationId xmlns:a16="http://schemas.microsoft.com/office/drawing/2014/main" id="{1B42D0CD-C09E-4F4A-8AE2-C116854053BC}"/>
              </a:ext>
            </a:extLst>
          </p:cNvPr>
          <p:cNvSpPr txBox="1"/>
          <p:nvPr/>
        </p:nvSpPr>
        <p:spPr>
          <a:xfrm>
            <a:off x="6243370" y="3714235"/>
            <a:ext cx="1913729" cy="276999"/>
          </a:xfrm>
          <a:prstGeom prst="rect">
            <a:avLst/>
          </a:prstGeom>
          <a:noFill/>
        </p:spPr>
        <p:txBody>
          <a:bodyPr wrap="none" rtlCol="0">
            <a:spAutoFit/>
          </a:bodyPr>
          <a:lstStyle/>
          <a:p>
            <a:r>
              <a:rPr lang="ja-JP" altLang="en-US" sz="1200" b="1" dirty="0">
                <a:solidFill>
                  <a:schemeClr val="tx1">
                    <a:lumMod val="50000"/>
                    <a:lumOff val="50000"/>
                  </a:schemeClr>
                </a:solidFill>
                <a:latin typeface="Meiryo UI" panose="020B0604030504040204" pitchFamily="50" charset="-128"/>
                <a:ea typeface="Meiryo UI" panose="020B0604030504040204" pitchFamily="50" charset="-128"/>
              </a:rPr>
              <a:t>屋内での</a:t>
            </a:r>
            <a:r>
              <a:rPr lang="en-US" altLang="ja-JP" sz="1200" b="1" dirty="0">
                <a:solidFill>
                  <a:schemeClr val="tx1">
                    <a:lumMod val="50000"/>
                    <a:lumOff val="50000"/>
                  </a:schemeClr>
                </a:solidFill>
                <a:latin typeface="Meiryo UI" panose="020B0604030504040204" pitchFamily="50" charset="-128"/>
                <a:ea typeface="Meiryo UI" panose="020B0604030504040204" pitchFamily="50" charset="-128"/>
              </a:rPr>
              <a:t>GNSS</a:t>
            </a:r>
            <a:r>
              <a:rPr lang="ja-JP" altLang="en-US" sz="1200" b="1" dirty="0">
                <a:solidFill>
                  <a:schemeClr val="tx1">
                    <a:lumMod val="50000"/>
                    <a:lumOff val="50000"/>
                  </a:schemeClr>
                </a:solidFill>
                <a:latin typeface="Meiryo UI" panose="020B0604030504040204" pitchFamily="50" charset="-128"/>
                <a:ea typeface="Meiryo UI" panose="020B0604030504040204" pitchFamily="50" charset="-128"/>
              </a:rPr>
              <a:t>データ送信</a:t>
            </a:r>
          </a:p>
        </p:txBody>
      </p:sp>
      <p:sp>
        <p:nvSpPr>
          <p:cNvPr id="5" name="テキスト ボックス 4">
            <a:extLst>
              <a:ext uri="{FF2B5EF4-FFF2-40B4-BE49-F238E27FC236}">
                <a16:creationId xmlns:a16="http://schemas.microsoft.com/office/drawing/2014/main" id="{BC52E1FE-725A-4A1D-81DC-407F136B0D25}"/>
              </a:ext>
            </a:extLst>
          </p:cNvPr>
          <p:cNvSpPr txBox="1"/>
          <p:nvPr/>
        </p:nvSpPr>
        <p:spPr>
          <a:xfrm>
            <a:off x="6363561" y="4231754"/>
            <a:ext cx="1800493" cy="415498"/>
          </a:xfrm>
          <a:prstGeom prst="rect">
            <a:avLst/>
          </a:prstGeom>
          <a:noFill/>
        </p:spPr>
        <p:txBody>
          <a:bodyPr wrap="none" rtlCol="0">
            <a:spAutoFit/>
          </a:bodyPr>
          <a:lstStyle/>
          <a:p>
            <a:r>
              <a:rPr lang="ja-JP" altLang="en-US" sz="1050" b="1" dirty="0"/>
              <a:t>　</a:t>
            </a:r>
            <a:r>
              <a:rPr lang="en-US" altLang="ja-JP" sz="1050" b="1" dirty="0"/>
              <a:t>GNSS</a:t>
            </a:r>
            <a:r>
              <a:rPr lang="ja-JP" altLang="en-US" sz="1050" b="1" dirty="0"/>
              <a:t>受信機</a:t>
            </a:r>
            <a:endParaRPr lang="en-US" altLang="ja-JP" sz="1050" b="1" dirty="0"/>
          </a:p>
          <a:p>
            <a:r>
              <a:rPr lang="ja-JP" altLang="en-US" sz="1050" b="1" i="1" dirty="0">
                <a:solidFill>
                  <a:srgbClr val="C00000"/>
                </a:solidFill>
              </a:rPr>
              <a:t>屋内でも利用が可能になる</a:t>
            </a:r>
            <a:endParaRPr lang="en-US" altLang="ja-JP" sz="1050" b="1" i="1" dirty="0">
              <a:solidFill>
                <a:srgbClr val="C00000"/>
              </a:solidFill>
            </a:endParaRPr>
          </a:p>
        </p:txBody>
      </p:sp>
      <p:sp>
        <p:nvSpPr>
          <p:cNvPr id="43" name="正方形/長方形 42">
            <a:extLst>
              <a:ext uri="{FF2B5EF4-FFF2-40B4-BE49-F238E27FC236}">
                <a16:creationId xmlns:a16="http://schemas.microsoft.com/office/drawing/2014/main" id="{4A6A170B-49F0-4FF2-863E-02C3B1015211}"/>
              </a:ext>
            </a:extLst>
          </p:cNvPr>
          <p:cNvSpPr/>
          <p:nvPr/>
        </p:nvSpPr>
        <p:spPr>
          <a:xfrm>
            <a:off x="6880768" y="3475471"/>
            <a:ext cx="120015" cy="7715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600"/>
          </a:p>
        </p:txBody>
      </p:sp>
      <p:sp>
        <p:nvSpPr>
          <p:cNvPr id="49" name="テキスト ボックス 48">
            <a:extLst>
              <a:ext uri="{FF2B5EF4-FFF2-40B4-BE49-F238E27FC236}">
                <a16:creationId xmlns:a16="http://schemas.microsoft.com/office/drawing/2014/main" id="{549ECDE0-342F-4D45-BA77-63B89F64D8C6}"/>
              </a:ext>
            </a:extLst>
          </p:cNvPr>
          <p:cNvSpPr txBox="1"/>
          <p:nvPr/>
        </p:nvSpPr>
        <p:spPr>
          <a:xfrm>
            <a:off x="7004787" y="3407842"/>
            <a:ext cx="613308" cy="253916"/>
          </a:xfrm>
          <a:prstGeom prst="rect">
            <a:avLst/>
          </a:prstGeom>
          <a:noFill/>
        </p:spPr>
        <p:txBody>
          <a:bodyPr wrap="square" rtlCol="0">
            <a:spAutoFit/>
          </a:bodyPr>
          <a:lstStyle/>
          <a:p>
            <a:r>
              <a:rPr lang="en-US" altLang="ja-JP" sz="1050" b="1" dirty="0" err="1">
                <a:latin typeface="Meiryo UI" panose="020B0604030504040204" pitchFamily="50" charset="-128"/>
                <a:ea typeface="Meiryo UI" panose="020B0604030504040204" pitchFamily="50" charset="-128"/>
              </a:rPr>
              <a:t>iPN</a:t>
            </a:r>
            <a:r>
              <a:rPr lang="en-US" altLang="ja-JP" sz="1050" b="1" dirty="0" err="1">
                <a:solidFill>
                  <a:srgbClr val="FF0000"/>
                </a:solidFill>
                <a:latin typeface="Meiryo UI" panose="020B0604030504040204" pitchFamily="50" charset="-128"/>
                <a:ea typeface="Meiryo UI" panose="020B0604030504040204" pitchFamily="50" charset="-128"/>
              </a:rPr>
              <a:t>T</a:t>
            </a:r>
            <a:endParaRPr lang="ja-JP" altLang="en-US" sz="1050" b="1" dirty="0">
              <a:solidFill>
                <a:srgbClr val="FF0000"/>
              </a:solidFill>
              <a:latin typeface="Meiryo UI" panose="020B0604030504040204" pitchFamily="50" charset="-128"/>
              <a:ea typeface="Meiryo UI" panose="020B0604030504040204" pitchFamily="50" charset="-128"/>
            </a:endParaRPr>
          </a:p>
        </p:txBody>
      </p:sp>
      <p:sp>
        <p:nvSpPr>
          <p:cNvPr id="50" name="テキスト ボックス 49">
            <a:extLst>
              <a:ext uri="{FF2B5EF4-FFF2-40B4-BE49-F238E27FC236}">
                <a16:creationId xmlns:a16="http://schemas.microsoft.com/office/drawing/2014/main" id="{AB8997E0-3ADB-4347-90E7-C68968BD751A}"/>
              </a:ext>
            </a:extLst>
          </p:cNvPr>
          <p:cNvSpPr txBox="1"/>
          <p:nvPr/>
        </p:nvSpPr>
        <p:spPr>
          <a:xfrm>
            <a:off x="362983" y="857730"/>
            <a:ext cx="9296400" cy="338554"/>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IoT</a:t>
            </a:r>
            <a:r>
              <a:rPr lang="ja-JP" altLang="en-US" sz="1600" b="1" dirty="0">
                <a:latin typeface="Meiryo UI" panose="020B0604030504040204" pitchFamily="50" charset="-128"/>
                <a:ea typeface="Meiryo UI" panose="020B0604030504040204" pitchFamily="50" charset="-128"/>
              </a:rPr>
              <a:t>市場の主戦場の</a:t>
            </a:r>
            <a:r>
              <a:rPr lang="ja-JP" altLang="en-US" sz="1600" b="1" dirty="0">
                <a:solidFill>
                  <a:srgbClr val="C00000"/>
                </a:solidFill>
                <a:latin typeface="Meiryo UI" panose="020B0604030504040204" pitchFamily="50" charset="-128"/>
                <a:ea typeface="Meiryo UI" panose="020B0604030504040204" pitchFamily="50" charset="-128"/>
              </a:rPr>
              <a:t>屋内空間。　</a:t>
            </a:r>
            <a:r>
              <a:rPr lang="en-US" altLang="ja-JP" sz="1600" b="1" dirty="0">
                <a:latin typeface="Meiryo UI" panose="020B0604030504040204" pitchFamily="50" charset="-128"/>
                <a:ea typeface="Meiryo UI" panose="020B0604030504040204" pitchFamily="50" charset="-128"/>
              </a:rPr>
              <a:t>IPN</a:t>
            </a:r>
            <a:r>
              <a:rPr lang="en-US" altLang="ja-JP" sz="1600" b="1" dirty="0">
                <a:solidFill>
                  <a:srgbClr val="FF0000"/>
                </a:solidFill>
                <a:latin typeface="Meiryo UI" panose="020B0604030504040204" pitchFamily="50" charset="-128"/>
                <a:ea typeface="Meiryo UI" panose="020B0604030504040204" pitchFamily="50" charset="-128"/>
              </a:rPr>
              <a:t>T</a:t>
            </a:r>
            <a:r>
              <a:rPr lang="ja-JP" altLang="en-US" sz="1600" b="1" dirty="0">
                <a:latin typeface="Meiryo UI" panose="020B0604030504040204" pitchFamily="50" charset="-128"/>
                <a:ea typeface="Meiryo UI" panose="020B0604030504040204" pitchFamily="50" charset="-128"/>
              </a:rPr>
              <a:t>により</a:t>
            </a:r>
            <a:r>
              <a:rPr lang="en-US" altLang="ja-JP" sz="1600" b="1" dirty="0">
                <a:latin typeface="Meiryo UI" panose="020B0604030504040204" pitchFamily="50" charset="-128"/>
                <a:ea typeface="Meiryo UI" panose="020B0604030504040204" pitchFamily="50" charset="-128"/>
              </a:rPr>
              <a:t>GNSS</a:t>
            </a:r>
            <a:r>
              <a:rPr lang="ja-JP" altLang="en-US" sz="1600" b="1" dirty="0">
                <a:latin typeface="Meiryo UI" panose="020B0604030504040204" pitchFamily="50" charset="-128"/>
                <a:ea typeface="Meiryo UI" panose="020B0604030504040204" pitchFamily="50" charset="-128"/>
              </a:rPr>
              <a:t>信号を提供することで</a:t>
            </a:r>
            <a:r>
              <a:rPr lang="en-US" altLang="ja-JP" sz="1600" b="1" dirty="0">
                <a:latin typeface="Meiryo UI" panose="020B0604030504040204" pitchFamily="50" charset="-128"/>
                <a:ea typeface="Meiryo UI" panose="020B0604030504040204" pitchFamily="50" charset="-128"/>
              </a:rPr>
              <a:t>LPWA</a:t>
            </a:r>
            <a:r>
              <a:rPr lang="ja-JP" altLang="en-US" sz="1600" b="1" dirty="0">
                <a:latin typeface="Meiryo UI" panose="020B0604030504040204" pitchFamily="50" charset="-128"/>
                <a:ea typeface="Meiryo UI" panose="020B0604030504040204" pitchFamily="50" charset="-128"/>
              </a:rPr>
              <a:t>利用範囲を拡大！</a:t>
            </a:r>
          </a:p>
        </p:txBody>
      </p:sp>
      <p:cxnSp>
        <p:nvCxnSpPr>
          <p:cNvPr id="6" name="直線コネクタ 5">
            <a:extLst>
              <a:ext uri="{FF2B5EF4-FFF2-40B4-BE49-F238E27FC236}">
                <a16:creationId xmlns:a16="http://schemas.microsoft.com/office/drawing/2014/main" id="{E9862D8E-439E-46BD-AB51-47F9D1197C97}"/>
              </a:ext>
            </a:extLst>
          </p:cNvPr>
          <p:cNvCxnSpPr/>
          <p:nvPr/>
        </p:nvCxnSpPr>
        <p:spPr>
          <a:xfrm>
            <a:off x="2" y="2508885"/>
            <a:ext cx="18230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4CCB9EDB-81D7-40C4-A8AC-C1EF812AF688}"/>
              </a:ext>
            </a:extLst>
          </p:cNvPr>
          <p:cNvCxnSpPr/>
          <p:nvPr/>
        </p:nvCxnSpPr>
        <p:spPr>
          <a:xfrm rot="16200000" flipH="1">
            <a:off x="-628649" y="3343276"/>
            <a:ext cx="2920365" cy="1240155"/>
          </a:xfrm>
          <a:prstGeom prst="bentConnector3">
            <a:avLst>
              <a:gd name="adj1" fmla="val 10009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2233BE8-218E-40B4-B7C8-6B80DD8F5E2B}"/>
              </a:ext>
            </a:extLst>
          </p:cNvPr>
          <p:cNvSpPr txBox="1"/>
          <p:nvPr/>
        </p:nvSpPr>
        <p:spPr>
          <a:xfrm>
            <a:off x="4612007" y="1417320"/>
            <a:ext cx="3922869" cy="338554"/>
          </a:xfrm>
          <a:prstGeom prst="rect">
            <a:avLst/>
          </a:prstGeom>
          <a:noFill/>
        </p:spPr>
        <p:txBody>
          <a:bodyPr wrap="none" rtlCol="0">
            <a:spAutoFit/>
          </a:bodyPr>
          <a:lstStyle/>
          <a:p>
            <a:r>
              <a:rPr lang="ja-JP" altLang="en-US" sz="1600" b="1" u="sng" dirty="0">
                <a:solidFill>
                  <a:srgbClr val="C00000"/>
                </a:solidFill>
                <a:latin typeface="Meiryo UI" panose="020B0604030504040204" pitchFamily="50" charset="-128"/>
                <a:ea typeface="Meiryo UI" panose="020B0604030504040204" pitchFamily="50" charset="-128"/>
              </a:rPr>
              <a:t>①　センサーデータの時刻を揃えることが重要</a:t>
            </a:r>
          </a:p>
        </p:txBody>
      </p:sp>
      <p:pic>
        <p:nvPicPr>
          <p:cNvPr id="12" name="図 11">
            <a:extLst>
              <a:ext uri="{FF2B5EF4-FFF2-40B4-BE49-F238E27FC236}">
                <a16:creationId xmlns:a16="http://schemas.microsoft.com/office/drawing/2014/main" id="{49F40F9D-4895-4800-B993-CA2B976417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1537" y="1228726"/>
            <a:ext cx="672465" cy="672465"/>
          </a:xfrm>
          <a:prstGeom prst="rect">
            <a:avLst/>
          </a:prstGeom>
        </p:spPr>
      </p:pic>
    </p:spTree>
    <p:extLst>
      <p:ext uri="{BB962C8B-B14F-4D97-AF65-F5344CB8AC3E}">
        <p14:creationId xmlns:p14="http://schemas.microsoft.com/office/powerpoint/2010/main" val="1814117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DF92963-EF36-4C24-85A7-E89E1AAD1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5016" y="2"/>
            <a:ext cx="2051936" cy="1134427"/>
          </a:xfrm>
          <a:prstGeom prst="rect">
            <a:avLst/>
          </a:prstGeom>
        </p:spPr>
      </p:pic>
      <p:sp>
        <p:nvSpPr>
          <p:cNvPr id="3" name="テキスト ボックス 2">
            <a:extLst>
              <a:ext uri="{FF2B5EF4-FFF2-40B4-BE49-F238E27FC236}">
                <a16:creationId xmlns:a16="http://schemas.microsoft.com/office/drawing/2014/main" id="{15D78C01-0549-4DA0-950B-5A2B27BA7C2B}"/>
              </a:ext>
            </a:extLst>
          </p:cNvPr>
          <p:cNvSpPr txBox="1"/>
          <p:nvPr/>
        </p:nvSpPr>
        <p:spPr>
          <a:xfrm>
            <a:off x="275313" y="238125"/>
            <a:ext cx="3651885" cy="1754326"/>
          </a:xfrm>
          <a:prstGeom prst="rect">
            <a:avLst/>
          </a:prstGeom>
          <a:noFill/>
        </p:spPr>
        <p:txBody>
          <a:bodyPr wrap="square" rtlCol="0">
            <a:spAutoFit/>
          </a:bodyPr>
          <a:lstStyle/>
          <a:p>
            <a:r>
              <a:rPr lang="en-US" altLang="ja-JP" sz="3600" b="1" dirty="0" err="1">
                <a:latin typeface="Meiryo UI" panose="020B0604030504040204" pitchFamily="50" charset="-128"/>
                <a:ea typeface="Meiryo UI" panose="020B0604030504040204" pitchFamily="50" charset="-128"/>
              </a:rPr>
              <a:t>iPN</a:t>
            </a:r>
            <a:r>
              <a:rPr lang="en-US" altLang="ja-JP" sz="3600" b="1" dirty="0" err="1">
                <a:solidFill>
                  <a:srgbClr val="C00000"/>
                </a:solidFill>
                <a:latin typeface="Meiryo UI" panose="020B0604030504040204" pitchFamily="50" charset="-128"/>
                <a:ea typeface="Meiryo UI" panose="020B0604030504040204" pitchFamily="50" charset="-128"/>
              </a:rPr>
              <a:t>T</a:t>
            </a:r>
            <a:r>
              <a:rPr lang="en-US" altLang="ja-JP" sz="3600" b="1" dirty="0">
                <a:solidFill>
                  <a:srgbClr val="C00000"/>
                </a:solidFill>
                <a:latin typeface="Meiryo UI" panose="020B0604030504040204" pitchFamily="50" charset="-128"/>
                <a:ea typeface="Meiryo UI" panose="020B0604030504040204" pitchFamily="50" charset="-128"/>
              </a:rPr>
              <a:t> </a:t>
            </a:r>
            <a:r>
              <a:rPr lang="ja-JP" altLang="en-US" sz="3600" b="1" dirty="0">
                <a:solidFill>
                  <a:srgbClr val="C00000"/>
                </a:solidFill>
                <a:latin typeface="Meiryo UI" panose="020B0604030504040204" pitchFamily="50" charset="-128"/>
                <a:ea typeface="Meiryo UI" panose="020B0604030504040204" pitchFamily="50" charset="-128"/>
              </a:rPr>
              <a:t>　</a:t>
            </a:r>
            <a:r>
              <a:rPr lang="ja-JP" altLang="en-US" sz="3600" b="1" dirty="0">
                <a:latin typeface="Meiryo UI" panose="020B0604030504040204" pitchFamily="50" charset="-128"/>
                <a:ea typeface="Meiryo UI" panose="020B0604030504040204" pitchFamily="50" charset="-128"/>
              </a:rPr>
              <a:t>と</a:t>
            </a:r>
            <a:r>
              <a:rPr lang="en-US" altLang="ja-JP" sz="3600" b="1" dirty="0">
                <a:solidFill>
                  <a:srgbClr val="C00000"/>
                </a:solidFill>
                <a:latin typeface="Meiryo UI" panose="020B0604030504040204" pitchFamily="50" charset="-128"/>
                <a:ea typeface="Meiryo UI" panose="020B0604030504040204" pitchFamily="50" charset="-128"/>
              </a:rPr>
              <a:t>  </a:t>
            </a:r>
          </a:p>
          <a:p>
            <a:r>
              <a:rPr lang="en-US" altLang="ja-JP" sz="3600" b="1" dirty="0">
                <a:solidFill>
                  <a:srgbClr val="C00000"/>
                </a:solidFill>
                <a:latin typeface="Meiryo UI" panose="020B0604030504040204" pitchFamily="50" charset="-128"/>
                <a:ea typeface="Meiryo UI" panose="020B0604030504040204" pitchFamily="50" charset="-128"/>
              </a:rPr>
              <a:t> </a:t>
            </a:r>
          </a:p>
          <a:p>
            <a:endParaRPr lang="ja-JP" altLang="en-US" sz="3600" b="1"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18CDD577-7F74-4D1A-8135-49F1B485810A}"/>
              </a:ext>
            </a:extLst>
          </p:cNvPr>
          <p:cNvPicPr>
            <a:picLocks noChangeAspect="1"/>
          </p:cNvPicPr>
          <p:nvPr/>
        </p:nvPicPr>
        <p:blipFill>
          <a:blip r:embed="rId3"/>
          <a:stretch>
            <a:fillRect/>
          </a:stretch>
        </p:blipFill>
        <p:spPr>
          <a:xfrm>
            <a:off x="508846" y="2041370"/>
            <a:ext cx="7313084" cy="4077876"/>
          </a:xfrm>
          <a:prstGeom prst="rect">
            <a:avLst/>
          </a:prstGeom>
          <a:ln>
            <a:solidFill>
              <a:schemeClr val="tx1"/>
            </a:solidFill>
          </a:ln>
        </p:spPr>
      </p:pic>
      <p:sp>
        <p:nvSpPr>
          <p:cNvPr id="6" name="テキスト ボックス 5">
            <a:extLst>
              <a:ext uri="{FF2B5EF4-FFF2-40B4-BE49-F238E27FC236}">
                <a16:creationId xmlns:a16="http://schemas.microsoft.com/office/drawing/2014/main" id="{F5E10CF2-B575-4C8C-8611-78014DFECA79}"/>
              </a:ext>
            </a:extLst>
          </p:cNvPr>
          <p:cNvSpPr txBox="1"/>
          <p:nvPr/>
        </p:nvSpPr>
        <p:spPr>
          <a:xfrm>
            <a:off x="312503" y="953543"/>
            <a:ext cx="9325583" cy="923330"/>
          </a:xfrm>
          <a:prstGeom prst="rect">
            <a:avLst/>
          </a:prstGeom>
          <a:noFill/>
        </p:spPr>
        <p:txBody>
          <a:bodyPr wrap="square" rtlCol="0">
            <a:spAutoFit/>
          </a:bodyPr>
          <a:lstStyle/>
          <a:p>
            <a:r>
              <a:rPr lang="en-US" altLang="ja-JP" b="1" dirty="0">
                <a:latin typeface="Meiryo UI" panose="020B0604030504040204" pitchFamily="50" charset="-128"/>
                <a:ea typeface="Meiryo UI" panose="020B0604030504040204" pitchFamily="50" charset="-128"/>
              </a:rPr>
              <a:t>OSI-Soft</a:t>
            </a:r>
            <a:r>
              <a:rPr lang="ja-JP" altLang="en-US" b="1" dirty="0">
                <a:latin typeface="Meiryo UI" panose="020B0604030504040204" pitchFamily="50" charset="-128"/>
                <a:ea typeface="Meiryo UI" panose="020B0604030504040204" pitchFamily="50" charset="-128"/>
              </a:rPr>
              <a:t>の</a:t>
            </a:r>
            <a:r>
              <a:rPr lang="en-US" altLang="ja-JP" b="1" dirty="0">
                <a:latin typeface="Meiryo UI" panose="020B0604030504040204" pitchFamily="50" charset="-128"/>
                <a:ea typeface="Meiryo UI" panose="020B0604030504040204" pitchFamily="50" charset="-128"/>
              </a:rPr>
              <a:t>PI</a:t>
            </a:r>
            <a:r>
              <a:rPr lang="ja-JP" altLang="en-US" b="1" dirty="0">
                <a:latin typeface="Meiryo UI" panose="020B0604030504040204" pitchFamily="50" charset="-128"/>
                <a:ea typeface="Meiryo UI" panose="020B0604030504040204" pitchFamily="50" charset="-128"/>
              </a:rPr>
              <a:t>システムは、あらゆるセンサーデータを時系列処理するデータの「まとめ屋」</a:t>
            </a:r>
            <a:endParaRPr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データの時刻が揃っていることが、</a:t>
            </a:r>
            <a:r>
              <a:rPr lang="ja-JP" altLang="en-US" sz="3600" b="1" dirty="0">
                <a:solidFill>
                  <a:srgbClr val="C00000"/>
                </a:solidFill>
                <a:latin typeface="Meiryo UI" panose="020B0604030504040204" pitchFamily="50" charset="-128"/>
                <a:ea typeface="Meiryo UI" panose="020B0604030504040204" pitchFamily="50" charset="-128"/>
              </a:rPr>
              <a:t>肝！</a:t>
            </a:r>
            <a:endParaRPr lang="ja-JP" altLang="en-US" b="1" dirty="0">
              <a:solidFill>
                <a:srgbClr val="C00000"/>
              </a:solidFill>
              <a:latin typeface="Meiryo UI" panose="020B0604030504040204" pitchFamily="50" charset="-128"/>
              <a:ea typeface="Meiryo UI" panose="020B0604030504040204" pitchFamily="50" charset="-128"/>
            </a:endParaRPr>
          </a:p>
        </p:txBody>
      </p:sp>
      <p:sp>
        <p:nvSpPr>
          <p:cNvPr id="8" name="矢印: 下 7">
            <a:extLst>
              <a:ext uri="{FF2B5EF4-FFF2-40B4-BE49-F238E27FC236}">
                <a16:creationId xmlns:a16="http://schemas.microsoft.com/office/drawing/2014/main" id="{39570D01-4435-4CA1-872C-AA708F1AB9B0}"/>
              </a:ext>
            </a:extLst>
          </p:cNvPr>
          <p:cNvSpPr/>
          <p:nvPr/>
        </p:nvSpPr>
        <p:spPr>
          <a:xfrm rot="3152556">
            <a:off x="5380816" y="4810432"/>
            <a:ext cx="162910" cy="35117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9" name="テキスト ボックス 8">
            <a:extLst>
              <a:ext uri="{FF2B5EF4-FFF2-40B4-BE49-F238E27FC236}">
                <a16:creationId xmlns:a16="http://schemas.microsoft.com/office/drawing/2014/main" id="{BDAB5B8B-FD11-4B29-9276-7E3D72B6DEFF}"/>
              </a:ext>
            </a:extLst>
          </p:cNvPr>
          <p:cNvSpPr txBox="1"/>
          <p:nvPr/>
        </p:nvSpPr>
        <p:spPr>
          <a:xfrm>
            <a:off x="4580892" y="4975860"/>
            <a:ext cx="800219" cy="369332"/>
          </a:xfrm>
          <a:prstGeom prst="rect">
            <a:avLst/>
          </a:prstGeom>
          <a:noFill/>
        </p:spPr>
        <p:txBody>
          <a:bodyPr wrap="none" rtlCol="0">
            <a:spAutoFit/>
          </a:bodyPr>
          <a:lstStyle/>
          <a:p>
            <a:r>
              <a:rPr lang="en-US" altLang="ja-JP" b="1" dirty="0">
                <a:latin typeface="Meiryo UI" panose="020B0604030504040204" pitchFamily="50" charset="-128"/>
                <a:ea typeface="Meiryo UI" panose="020B0604030504040204" pitchFamily="50" charset="-128"/>
              </a:rPr>
              <a:t>IPN</a:t>
            </a:r>
            <a:r>
              <a:rPr lang="en-US" altLang="ja-JP" b="1" dirty="0">
                <a:solidFill>
                  <a:srgbClr val="C00000"/>
                </a:solidFill>
                <a:latin typeface="Meiryo UI" panose="020B0604030504040204" pitchFamily="50" charset="-128"/>
                <a:ea typeface="Meiryo UI" panose="020B0604030504040204" pitchFamily="50" charset="-128"/>
              </a:rPr>
              <a:t>T</a:t>
            </a:r>
            <a:endParaRPr lang="ja-JP" altLang="en-US" b="1" dirty="0">
              <a:solidFill>
                <a:srgbClr val="C00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7C84C029-9D6C-4BF5-ADA2-E51A9F97E33E}"/>
              </a:ext>
            </a:extLst>
          </p:cNvPr>
          <p:cNvSpPr txBox="1"/>
          <p:nvPr/>
        </p:nvSpPr>
        <p:spPr>
          <a:xfrm>
            <a:off x="6242050" y="1727202"/>
            <a:ext cx="1564852" cy="276999"/>
          </a:xfrm>
          <a:prstGeom prst="rect">
            <a:avLst/>
          </a:prstGeom>
          <a:noFill/>
        </p:spPr>
        <p:txBody>
          <a:bodyPr wrap="none" rtlCol="0">
            <a:spAutoFit/>
          </a:bodyPr>
          <a:lstStyle/>
          <a:p>
            <a:r>
              <a:rPr lang="en-US" altLang="ja-JP" sz="1200" dirty="0"/>
              <a:t>OSI-Soft</a:t>
            </a:r>
            <a:r>
              <a:rPr lang="ja-JP" altLang="en-US" sz="1200" dirty="0"/>
              <a:t>社資料抜粋</a:t>
            </a:r>
          </a:p>
        </p:txBody>
      </p:sp>
    </p:spTree>
    <p:extLst>
      <p:ext uri="{BB962C8B-B14F-4D97-AF65-F5344CB8AC3E}">
        <p14:creationId xmlns:p14="http://schemas.microsoft.com/office/powerpoint/2010/main" val="2984043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7DB4A7-4E9A-48E0-B1E3-8D51CB95BFEB}"/>
              </a:ext>
            </a:extLst>
          </p:cNvPr>
          <p:cNvSpPr>
            <a:spLocks noGrp="1"/>
          </p:cNvSpPr>
          <p:nvPr>
            <p:ph type="sldNum" sz="quarter" idx="12"/>
          </p:nvPr>
        </p:nvSpPr>
        <p:spPr/>
        <p:txBody>
          <a:bodyPr/>
          <a:lstStyle/>
          <a:p>
            <a:fld id="{D0E44EFE-5CE2-4B52-81F8-919036660DCB}"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6227BD5A-6B93-4A18-882F-4AAC927EB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764704"/>
            <a:ext cx="3643448" cy="2736304"/>
          </a:xfrm>
          <a:prstGeom prst="rect">
            <a:avLst/>
          </a:prstGeom>
        </p:spPr>
      </p:pic>
      <p:pic>
        <p:nvPicPr>
          <p:cNvPr id="5" name="図 4">
            <a:extLst>
              <a:ext uri="{FF2B5EF4-FFF2-40B4-BE49-F238E27FC236}">
                <a16:creationId xmlns:a16="http://schemas.microsoft.com/office/drawing/2014/main" id="{33D7ACB6-0BB3-45BC-BE57-F4E954FA4925}"/>
              </a:ext>
            </a:extLst>
          </p:cNvPr>
          <p:cNvPicPr>
            <a:picLocks noChangeAspect="1"/>
          </p:cNvPicPr>
          <p:nvPr/>
        </p:nvPicPr>
        <p:blipFill>
          <a:blip r:embed="rId3"/>
          <a:stretch>
            <a:fillRect/>
          </a:stretch>
        </p:blipFill>
        <p:spPr>
          <a:xfrm>
            <a:off x="5074684" y="980729"/>
            <a:ext cx="3635896" cy="2525013"/>
          </a:xfrm>
          <a:prstGeom prst="rect">
            <a:avLst/>
          </a:prstGeom>
        </p:spPr>
      </p:pic>
      <p:sp>
        <p:nvSpPr>
          <p:cNvPr id="6" name="矢印: 五方向 5">
            <a:extLst>
              <a:ext uri="{FF2B5EF4-FFF2-40B4-BE49-F238E27FC236}">
                <a16:creationId xmlns:a16="http://schemas.microsoft.com/office/drawing/2014/main" id="{1345DB29-0237-4FE1-A71C-42BD09C8C1D7}"/>
              </a:ext>
            </a:extLst>
          </p:cNvPr>
          <p:cNvSpPr/>
          <p:nvPr/>
        </p:nvSpPr>
        <p:spPr>
          <a:xfrm flipH="1">
            <a:off x="4066572" y="1484783"/>
            <a:ext cx="978408" cy="129614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a:extLst>
              <a:ext uri="{FF2B5EF4-FFF2-40B4-BE49-F238E27FC236}">
                <a16:creationId xmlns:a16="http://schemas.microsoft.com/office/drawing/2014/main" id="{446BA0C2-DA12-40DF-A350-2C9447AEE81C}"/>
              </a:ext>
            </a:extLst>
          </p:cNvPr>
          <p:cNvSpPr txBox="1"/>
          <p:nvPr/>
        </p:nvSpPr>
        <p:spPr>
          <a:xfrm>
            <a:off x="4282598" y="1916833"/>
            <a:ext cx="800219" cy="461665"/>
          </a:xfrm>
          <a:prstGeom prst="rect">
            <a:avLst/>
          </a:prstGeom>
          <a:noFill/>
        </p:spPr>
        <p:txBody>
          <a:bodyPr wrap="none" rtlCol="0">
            <a:spAutoFit/>
          </a:bodyPr>
          <a:lstStyle/>
          <a:p>
            <a:r>
              <a:rPr lang="ja-JP" altLang="en-US" sz="2400" b="1" dirty="0">
                <a:latin typeface="Meiryo UI" panose="020B0604030504040204" pitchFamily="50" charset="-128"/>
                <a:ea typeface="Meiryo UI" panose="020B0604030504040204" pitchFamily="50" charset="-128"/>
              </a:rPr>
              <a:t>実装</a:t>
            </a:r>
          </a:p>
        </p:txBody>
      </p:sp>
      <p:sp>
        <p:nvSpPr>
          <p:cNvPr id="8" name="テキスト ボックス 7">
            <a:extLst>
              <a:ext uri="{FF2B5EF4-FFF2-40B4-BE49-F238E27FC236}">
                <a16:creationId xmlns:a16="http://schemas.microsoft.com/office/drawing/2014/main" id="{8577217A-4315-4419-B400-5AC42EA353A5}"/>
              </a:ext>
            </a:extLst>
          </p:cNvPr>
          <p:cNvSpPr txBox="1"/>
          <p:nvPr/>
        </p:nvSpPr>
        <p:spPr>
          <a:xfrm>
            <a:off x="71051" y="3946708"/>
            <a:ext cx="4288353" cy="338554"/>
          </a:xfrm>
          <a:prstGeom prst="rect">
            <a:avLst/>
          </a:prstGeom>
          <a:noFill/>
          <a:ln>
            <a:solidFill>
              <a:schemeClr val="tx1"/>
            </a:solidFill>
          </a:ln>
        </p:spPr>
        <p:txBody>
          <a:bodyPr wrap="none" rtlCol="0">
            <a:spAutoFit/>
          </a:bodyPr>
          <a:lstStyle/>
          <a:p>
            <a:r>
              <a:rPr lang="ja-JP" altLang="en-US" sz="1600" dirty="0"/>
              <a:t>データの高精度時刻・位置＞リアルタイム化</a:t>
            </a:r>
          </a:p>
        </p:txBody>
      </p:sp>
      <p:sp>
        <p:nvSpPr>
          <p:cNvPr id="9" name="テキスト ボックス 8">
            <a:extLst>
              <a:ext uri="{FF2B5EF4-FFF2-40B4-BE49-F238E27FC236}">
                <a16:creationId xmlns:a16="http://schemas.microsoft.com/office/drawing/2014/main" id="{934014D8-7804-44C2-9756-D196ABB40889}"/>
              </a:ext>
            </a:extLst>
          </p:cNvPr>
          <p:cNvSpPr txBox="1"/>
          <p:nvPr/>
        </p:nvSpPr>
        <p:spPr>
          <a:xfrm>
            <a:off x="1567044" y="3501010"/>
            <a:ext cx="939681" cy="461665"/>
          </a:xfrm>
          <a:prstGeom prst="rect">
            <a:avLst/>
          </a:prstGeom>
          <a:noFill/>
        </p:spPr>
        <p:txBody>
          <a:bodyPr wrap="none" rtlCol="0">
            <a:spAutoFit/>
          </a:bodyPr>
          <a:lstStyle/>
          <a:p>
            <a:r>
              <a:rPr lang="en-US" altLang="ja-JP" sz="2400" dirty="0">
                <a:latin typeface="Segoe UI Black" panose="020B0A02040204020203" pitchFamily="34" charset="0"/>
                <a:ea typeface="Segoe UI Black" panose="020B0A02040204020203" pitchFamily="34" charset="0"/>
              </a:rPr>
              <a:t>IPN</a:t>
            </a:r>
            <a:r>
              <a:rPr lang="en-US" altLang="ja-JP" sz="2400" dirty="0">
                <a:solidFill>
                  <a:srgbClr val="FF0000"/>
                </a:solidFill>
                <a:latin typeface="Segoe UI Black" panose="020B0A02040204020203" pitchFamily="34" charset="0"/>
                <a:ea typeface="Segoe UI Black" panose="020B0A02040204020203" pitchFamily="34" charset="0"/>
              </a:rPr>
              <a:t>T</a:t>
            </a:r>
            <a:endParaRPr lang="ja-JP" altLang="en-US" sz="2400" dirty="0">
              <a:solidFill>
                <a:srgbClr val="FF0000"/>
              </a:solidFill>
              <a:latin typeface="Segoe UI Black" panose="020B0A02040204020203" pitchFamily="34" charset="0"/>
            </a:endParaRPr>
          </a:p>
        </p:txBody>
      </p:sp>
      <p:grpSp>
        <p:nvGrpSpPr>
          <p:cNvPr id="10" name="グループ化 9">
            <a:extLst>
              <a:ext uri="{FF2B5EF4-FFF2-40B4-BE49-F238E27FC236}">
                <a16:creationId xmlns:a16="http://schemas.microsoft.com/office/drawing/2014/main" id="{117F52C0-4460-4468-9D62-44C5991C9FF1}"/>
              </a:ext>
            </a:extLst>
          </p:cNvPr>
          <p:cNvGrpSpPr/>
          <p:nvPr/>
        </p:nvGrpSpPr>
        <p:grpSpPr>
          <a:xfrm>
            <a:off x="4447362" y="3861048"/>
            <a:ext cx="1562994" cy="729372"/>
            <a:chOff x="4716016" y="4509120"/>
            <a:chExt cx="1562994" cy="729372"/>
          </a:xfrm>
        </p:grpSpPr>
        <p:pic>
          <p:nvPicPr>
            <p:cNvPr id="11" name="図 10">
              <a:extLst>
                <a:ext uri="{FF2B5EF4-FFF2-40B4-BE49-F238E27FC236}">
                  <a16:creationId xmlns:a16="http://schemas.microsoft.com/office/drawing/2014/main" id="{36B8850D-88CE-46D7-A3C6-535C3F33F2A8}"/>
                </a:ext>
              </a:extLst>
            </p:cNvPr>
            <p:cNvPicPr>
              <a:picLocks noChangeAspect="1"/>
            </p:cNvPicPr>
            <p:nvPr/>
          </p:nvPicPr>
          <p:blipFill>
            <a:blip r:embed="rId4"/>
            <a:stretch>
              <a:fillRect/>
            </a:stretch>
          </p:blipFill>
          <p:spPr>
            <a:xfrm>
              <a:off x="4716016" y="4509120"/>
              <a:ext cx="1384185" cy="468181"/>
            </a:xfrm>
            <a:prstGeom prst="rect">
              <a:avLst/>
            </a:prstGeom>
            <a:ln>
              <a:noFill/>
            </a:ln>
          </p:spPr>
        </p:pic>
        <p:sp>
          <p:nvSpPr>
            <p:cNvPr id="12" name="テキスト ボックス 11">
              <a:extLst>
                <a:ext uri="{FF2B5EF4-FFF2-40B4-BE49-F238E27FC236}">
                  <a16:creationId xmlns:a16="http://schemas.microsoft.com/office/drawing/2014/main" id="{D05F0387-87AE-4304-8565-EE499B505D56}"/>
                </a:ext>
              </a:extLst>
            </p:cNvPr>
            <p:cNvSpPr txBox="1"/>
            <p:nvPr/>
          </p:nvSpPr>
          <p:spPr>
            <a:xfrm>
              <a:off x="4860032" y="4869160"/>
              <a:ext cx="1418978" cy="369332"/>
            </a:xfrm>
            <a:prstGeom prst="rect">
              <a:avLst/>
            </a:prstGeom>
            <a:noFill/>
          </p:spPr>
          <p:txBody>
            <a:bodyPr wrap="none" rtlCol="0">
              <a:spAutoFit/>
            </a:bodyPr>
            <a:lstStyle/>
            <a:p>
              <a:r>
                <a:rPr lang="en-US" altLang="ja-JP" dirty="0"/>
                <a:t>PI</a:t>
              </a:r>
              <a:r>
                <a:rPr lang="ja-JP" altLang="en-US" dirty="0"/>
                <a:t>　</a:t>
              </a:r>
              <a:r>
                <a:rPr lang="en-US" altLang="ja-JP" dirty="0"/>
                <a:t>System</a:t>
              </a:r>
              <a:endParaRPr lang="ja-JP" altLang="en-US" dirty="0"/>
            </a:p>
          </p:txBody>
        </p:sp>
      </p:grpSp>
      <p:sp>
        <p:nvSpPr>
          <p:cNvPr id="13" name="テキスト ボックス 12">
            <a:extLst>
              <a:ext uri="{FF2B5EF4-FFF2-40B4-BE49-F238E27FC236}">
                <a16:creationId xmlns:a16="http://schemas.microsoft.com/office/drawing/2014/main" id="{7E2F624F-E620-470F-A171-C684529EF1CF}"/>
              </a:ext>
            </a:extLst>
          </p:cNvPr>
          <p:cNvSpPr txBox="1"/>
          <p:nvPr/>
        </p:nvSpPr>
        <p:spPr>
          <a:xfrm>
            <a:off x="4015314" y="3933056"/>
            <a:ext cx="415498" cy="369332"/>
          </a:xfrm>
          <a:prstGeom prst="rect">
            <a:avLst/>
          </a:prstGeom>
          <a:noFill/>
        </p:spPr>
        <p:txBody>
          <a:bodyPr wrap="none" rtlCol="0">
            <a:spAutoFit/>
          </a:bodyPr>
          <a:lstStyle/>
          <a:p>
            <a:r>
              <a:rPr lang="ja-JP" altLang="en-US" dirty="0"/>
              <a:t>＋</a:t>
            </a:r>
          </a:p>
        </p:txBody>
      </p:sp>
      <p:sp>
        <p:nvSpPr>
          <p:cNvPr id="14" name="テキスト ボックス 13">
            <a:extLst>
              <a:ext uri="{FF2B5EF4-FFF2-40B4-BE49-F238E27FC236}">
                <a16:creationId xmlns:a16="http://schemas.microsoft.com/office/drawing/2014/main" id="{06D629E8-110C-4A81-A997-D3F01257C2D5}"/>
              </a:ext>
            </a:extLst>
          </p:cNvPr>
          <p:cNvSpPr txBox="1"/>
          <p:nvPr/>
        </p:nvSpPr>
        <p:spPr>
          <a:xfrm>
            <a:off x="6535594" y="3861050"/>
            <a:ext cx="1702710" cy="646331"/>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つながる工場</a:t>
            </a:r>
            <a:endParaRPr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工程の見える化</a:t>
            </a:r>
          </a:p>
        </p:txBody>
      </p:sp>
      <p:sp>
        <p:nvSpPr>
          <p:cNvPr id="15" name="テキスト ボックス 14">
            <a:extLst>
              <a:ext uri="{FF2B5EF4-FFF2-40B4-BE49-F238E27FC236}">
                <a16:creationId xmlns:a16="http://schemas.microsoft.com/office/drawing/2014/main" id="{AE83AE83-0CFB-4292-AE26-AC1C41ED1B32}"/>
              </a:ext>
            </a:extLst>
          </p:cNvPr>
          <p:cNvSpPr txBox="1"/>
          <p:nvPr/>
        </p:nvSpPr>
        <p:spPr>
          <a:xfrm>
            <a:off x="5959530" y="4005064"/>
            <a:ext cx="415498" cy="369332"/>
          </a:xfrm>
          <a:prstGeom prst="rect">
            <a:avLst/>
          </a:prstGeom>
          <a:noFill/>
        </p:spPr>
        <p:txBody>
          <a:bodyPr wrap="none" rtlCol="0">
            <a:spAutoFit/>
          </a:bodyPr>
          <a:lstStyle/>
          <a:p>
            <a:r>
              <a:rPr lang="ja-JP" altLang="en-US" dirty="0"/>
              <a:t>＝</a:t>
            </a:r>
          </a:p>
        </p:txBody>
      </p:sp>
      <p:sp>
        <p:nvSpPr>
          <p:cNvPr id="16" name="正方形/長方形 15">
            <a:extLst>
              <a:ext uri="{FF2B5EF4-FFF2-40B4-BE49-F238E27FC236}">
                <a16:creationId xmlns:a16="http://schemas.microsoft.com/office/drawing/2014/main" id="{2B5B8FB4-A899-41FB-AD07-0BE9FE35CB31}"/>
              </a:ext>
            </a:extLst>
          </p:cNvPr>
          <p:cNvSpPr/>
          <p:nvPr/>
        </p:nvSpPr>
        <p:spPr>
          <a:xfrm>
            <a:off x="539554" y="5136135"/>
            <a:ext cx="8350363" cy="707886"/>
          </a:xfrm>
          <a:prstGeom prst="rect">
            <a:avLst/>
          </a:prstGeom>
        </p:spPr>
        <p:txBody>
          <a:bodyPr wrap="none">
            <a:spAutoFit/>
          </a:bodyPr>
          <a:lstStyle/>
          <a:p>
            <a:r>
              <a:rPr lang="ja-JP" altLang="en-US" sz="4000" b="1" dirty="0">
                <a:latin typeface="Meiryo UI" panose="020B0604030504040204" pitchFamily="50" charset="-128"/>
                <a:ea typeface="Meiryo UI" panose="020B0604030504040204" pitchFamily="50" charset="-128"/>
              </a:rPr>
              <a:t>変革が必須なモノ作り現場の</a:t>
            </a:r>
            <a:r>
              <a:rPr lang="ja-JP" altLang="en-US" sz="4000" b="1" dirty="0">
                <a:solidFill>
                  <a:srgbClr val="C00000"/>
                </a:solidFill>
                <a:latin typeface="Meiryo UI" panose="020B0604030504040204" pitchFamily="50" charset="-128"/>
                <a:ea typeface="Meiryo UI" panose="020B0604030504040204" pitchFamily="50" charset="-128"/>
              </a:rPr>
              <a:t>基本設備</a:t>
            </a:r>
          </a:p>
        </p:txBody>
      </p:sp>
      <p:sp>
        <p:nvSpPr>
          <p:cNvPr id="17" name="テキスト ボックス 16">
            <a:extLst>
              <a:ext uri="{FF2B5EF4-FFF2-40B4-BE49-F238E27FC236}">
                <a16:creationId xmlns:a16="http://schemas.microsoft.com/office/drawing/2014/main" id="{5705D027-BEC7-4938-ABDE-EC067B83B99F}"/>
              </a:ext>
            </a:extLst>
          </p:cNvPr>
          <p:cNvSpPr txBox="1"/>
          <p:nvPr/>
        </p:nvSpPr>
        <p:spPr>
          <a:xfrm>
            <a:off x="120866" y="4398364"/>
            <a:ext cx="1569660" cy="369332"/>
          </a:xfrm>
          <a:prstGeom prst="rect">
            <a:avLst/>
          </a:prstGeom>
          <a:solidFill>
            <a:schemeClr val="accent2"/>
          </a:solidFill>
          <a:ln>
            <a:solidFill>
              <a:schemeClr val="tx1"/>
            </a:solidFill>
          </a:ln>
        </p:spPr>
        <p:txBody>
          <a:bodyPr wrap="none" rtlCol="0">
            <a:spAutoFit/>
          </a:bodyPr>
          <a:lstStyle/>
          <a:p>
            <a:r>
              <a:rPr lang="ja-JP" altLang="en-US" dirty="0"/>
              <a:t>共通時刻基盤</a:t>
            </a:r>
          </a:p>
        </p:txBody>
      </p:sp>
      <p:sp>
        <p:nvSpPr>
          <p:cNvPr id="18" name="テキスト ボックス 17">
            <a:extLst>
              <a:ext uri="{FF2B5EF4-FFF2-40B4-BE49-F238E27FC236}">
                <a16:creationId xmlns:a16="http://schemas.microsoft.com/office/drawing/2014/main" id="{2420D099-878B-4CED-BCDD-00E4D152A04C}"/>
              </a:ext>
            </a:extLst>
          </p:cNvPr>
          <p:cNvSpPr txBox="1"/>
          <p:nvPr/>
        </p:nvSpPr>
        <p:spPr>
          <a:xfrm>
            <a:off x="7164290" y="5928073"/>
            <a:ext cx="939681" cy="461665"/>
          </a:xfrm>
          <a:prstGeom prst="rect">
            <a:avLst/>
          </a:prstGeom>
          <a:noFill/>
        </p:spPr>
        <p:txBody>
          <a:bodyPr wrap="none" rtlCol="0">
            <a:spAutoFit/>
          </a:bodyPr>
          <a:lstStyle/>
          <a:p>
            <a:r>
              <a:rPr lang="en-US" altLang="ja-JP" sz="2400" dirty="0">
                <a:latin typeface="Segoe UI Black" panose="020B0A02040204020203" pitchFamily="34" charset="0"/>
                <a:ea typeface="Segoe UI Black" panose="020B0A02040204020203" pitchFamily="34" charset="0"/>
              </a:rPr>
              <a:t>IPN</a:t>
            </a:r>
            <a:r>
              <a:rPr lang="en-US" altLang="ja-JP" sz="2400" dirty="0">
                <a:solidFill>
                  <a:srgbClr val="FF0000"/>
                </a:solidFill>
                <a:latin typeface="Segoe UI Black" panose="020B0A02040204020203" pitchFamily="34" charset="0"/>
                <a:ea typeface="Segoe UI Black" panose="020B0A02040204020203" pitchFamily="34" charset="0"/>
              </a:rPr>
              <a:t>T</a:t>
            </a:r>
            <a:endParaRPr lang="ja-JP" altLang="en-US" sz="2400" dirty="0">
              <a:solidFill>
                <a:srgbClr val="FF0000"/>
              </a:solidFill>
              <a:latin typeface="Segoe UI Black" panose="020B0A02040204020203" pitchFamily="34" charset="0"/>
            </a:endParaRPr>
          </a:p>
        </p:txBody>
      </p:sp>
      <p:sp>
        <p:nvSpPr>
          <p:cNvPr id="19" name="テキスト ボックス 18">
            <a:extLst>
              <a:ext uri="{FF2B5EF4-FFF2-40B4-BE49-F238E27FC236}">
                <a16:creationId xmlns:a16="http://schemas.microsoft.com/office/drawing/2014/main" id="{8B7EE617-38DE-45AC-B94D-911EBE3E7608}"/>
              </a:ext>
            </a:extLst>
          </p:cNvPr>
          <p:cNvSpPr txBox="1"/>
          <p:nvPr/>
        </p:nvSpPr>
        <p:spPr>
          <a:xfrm>
            <a:off x="2051722" y="5805264"/>
            <a:ext cx="2073003" cy="523220"/>
          </a:xfrm>
          <a:prstGeom prst="rect">
            <a:avLst/>
          </a:prstGeom>
          <a:noFill/>
        </p:spPr>
        <p:txBody>
          <a:bodyPr wrap="none" rtlCol="0">
            <a:spAutoFit/>
          </a:bodyPr>
          <a:lstStyle/>
          <a:p>
            <a:r>
              <a:rPr lang="ja-JP" altLang="en-US" sz="2800" b="1" dirty="0">
                <a:solidFill>
                  <a:srgbClr val="FF0000"/>
                </a:solidFill>
                <a:latin typeface="Meiryo UI" panose="020B0604030504040204" pitchFamily="50" charset="-128"/>
                <a:ea typeface="Meiryo UI" panose="020B0604030504040204" pitchFamily="50" charset="-128"/>
              </a:rPr>
              <a:t>スマート工場</a:t>
            </a:r>
          </a:p>
        </p:txBody>
      </p:sp>
      <p:sp>
        <p:nvSpPr>
          <p:cNvPr id="20" name="テキスト ボックス 19">
            <a:extLst>
              <a:ext uri="{FF2B5EF4-FFF2-40B4-BE49-F238E27FC236}">
                <a16:creationId xmlns:a16="http://schemas.microsoft.com/office/drawing/2014/main" id="{D8617F95-4975-4FD4-B119-F509D66A7DA2}"/>
              </a:ext>
            </a:extLst>
          </p:cNvPr>
          <p:cNvSpPr txBox="1"/>
          <p:nvPr/>
        </p:nvSpPr>
        <p:spPr>
          <a:xfrm>
            <a:off x="1857685" y="4398364"/>
            <a:ext cx="2343911" cy="369332"/>
          </a:xfrm>
          <a:prstGeom prst="rect">
            <a:avLst/>
          </a:prstGeom>
          <a:solidFill>
            <a:schemeClr val="accent2"/>
          </a:solidFill>
          <a:ln>
            <a:solidFill>
              <a:schemeClr val="tx1"/>
            </a:solidFill>
          </a:ln>
        </p:spPr>
        <p:txBody>
          <a:bodyPr wrap="none" rtlCol="0">
            <a:spAutoFit/>
          </a:bodyPr>
          <a:lstStyle/>
          <a:p>
            <a:r>
              <a:rPr lang="ja-JP" altLang="en-US" dirty="0"/>
              <a:t>屋内</a:t>
            </a:r>
            <a:r>
              <a:rPr lang="en-US" altLang="ja-JP" dirty="0"/>
              <a:t>GNSSS</a:t>
            </a:r>
            <a:r>
              <a:rPr lang="ja-JP" altLang="en-US" dirty="0"/>
              <a:t>位置基盤</a:t>
            </a:r>
          </a:p>
        </p:txBody>
      </p:sp>
    </p:spTree>
    <p:extLst>
      <p:ext uri="{BB962C8B-B14F-4D97-AF65-F5344CB8AC3E}">
        <p14:creationId xmlns:p14="http://schemas.microsoft.com/office/powerpoint/2010/main" val="999262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線矢印コネクタ 94">
            <a:extLst>
              <a:ext uri="{FF2B5EF4-FFF2-40B4-BE49-F238E27FC236}">
                <a16:creationId xmlns:a16="http://schemas.microsoft.com/office/drawing/2014/main" id="{3F5216A9-42E3-4605-8FE9-952355BC813E}"/>
              </a:ext>
            </a:extLst>
          </p:cNvPr>
          <p:cNvCxnSpPr>
            <a:cxnSpLocks/>
            <a:stCxn id="67" idx="1"/>
          </p:cNvCxnSpPr>
          <p:nvPr/>
        </p:nvCxnSpPr>
        <p:spPr>
          <a:xfrm flipH="1" flipV="1">
            <a:off x="2240876" y="4160311"/>
            <a:ext cx="2289862" cy="137035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276A2732-B4BB-4878-830E-E5382B826385}"/>
              </a:ext>
            </a:extLst>
          </p:cNvPr>
          <p:cNvCxnSpPr>
            <a:cxnSpLocks/>
          </p:cNvCxnSpPr>
          <p:nvPr/>
        </p:nvCxnSpPr>
        <p:spPr>
          <a:xfrm flipH="1" flipV="1">
            <a:off x="703499" y="3974842"/>
            <a:ext cx="3844865" cy="168251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FE71A52-9C15-43C1-B7F1-B99E87CEA8A8}"/>
              </a:ext>
            </a:extLst>
          </p:cNvPr>
          <p:cNvCxnSpPr>
            <a:cxnSpLocks/>
            <a:stCxn id="58" idx="1"/>
          </p:cNvCxnSpPr>
          <p:nvPr/>
        </p:nvCxnSpPr>
        <p:spPr>
          <a:xfrm flipH="1" flipV="1">
            <a:off x="2343601" y="4070251"/>
            <a:ext cx="2170106" cy="50534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10B6C773-AF2C-486C-BB36-E35F5DB20355}"/>
              </a:ext>
            </a:extLst>
          </p:cNvPr>
          <p:cNvSpPr txBox="1"/>
          <p:nvPr/>
        </p:nvSpPr>
        <p:spPr>
          <a:xfrm>
            <a:off x="199254" y="923644"/>
            <a:ext cx="8696611" cy="600164"/>
          </a:xfrm>
          <a:prstGeom prst="rect">
            <a:avLst/>
          </a:prstGeom>
          <a:noFill/>
        </p:spPr>
        <p:txBody>
          <a:bodyPr wrap="none" rtlCol="0">
            <a:spAutoFit/>
          </a:bodyPr>
          <a:lstStyle/>
          <a:p>
            <a:r>
              <a:rPr lang="ja-JP" altLang="en-US" sz="3300" b="1" dirty="0">
                <a:solidFill>
                  <a:srgbClr val="C00000"/>
                </a:solidFill>
                <a:latin typeface="Meiryo UI" panose="020B0604030504040204" pitchFamily="50" charset="-128"/>
                <a:ea typeface="Meiryo UI" panose="020B0604030504040204" pitchFamily="50" charset="-128"/>
              </a:rPr>
              <a:t>今、なぜ高精度時刻同期が必要なのか</a:t>
            </a:r>
            <a:r>
              <a:rPr kumimoji="1" lang="ja-JP" altLang="en-US" sz="3300" b="1" dirty="0">
                <a:solidFill>
                  <a:srgbClr val="C00000"/>
                </a:solidFill>
                <a:latin typeface="Meiryo UI" panose="020B0604030504040204" pitchFamily="50" charset="-128"/>
                <a:ea typeface="Meiryo UI" panose="020B0604030504040204" pitchFamily="50" charset="-128"/>
              </a:rPr>
              <a:t>？（１）</a:t>
            </a:r>
          </a:p>
        </p:txBody>
      </p:sp>
      <p:sp>
        <p:nvSpPr>
          <p:cNvPr id="7" name="テキスト ボックス 6">
            <a:extLst>
              <a:ext uri="{FF2B5EF4-FFF2-40B4-BE49-F238E27FC236}">
                <a16:creationId xmlns:a16="http://schemas.microsoft.com/office/drawing/2014/main" id="{5AC8881A-73D7-40AC-871C-1B3299022A9A}"/>
              </a:ext>
            </a:extLst>
          </p:cNvPr>
          <p:cNvSpPr txBox="1"/>
          <p:nvPr/>
        </p:nvSpPr>
        <p:spPr>
          <a:xfrm>
            <a:off x="428489" y="1564619"/>
            <a:ext cx="7870937" cy="1015663"/>
          </a:xfrm>
          <a:prstGeom prst="rect">
            <a:avLst/>
          </a:prstGeom>
          <a:noFill/>
          <a:ln>
            <a:solidFill>
              <a:schemeClr val="tx1"/>
            </a:solidFill>
          </a:ln>
        </p:spPr>
        <p:txBody>
          <a:bodyPr wrap="square" rtlCol="0">
            <a:spAutoFit/>
          </a:bodyPr>
          <a:lstStyle/>
          <a:p>
            <a:pPr marL="385763" indent="-385763">
              <a:buAutoNum type="alphaUcPeriod"/>
            </a:pPr>
            <a:r>
              <a:rPr kumimoji="1" lang="ja-JP" altLang="en-US" sz="1500" b="1" dirty="0">
                <a:latin typeface="Meiryo UI" panose="020B0604030504040204" pitchFamily="50" charset="-128"/>
                <a:ea typeface="Meiryo UI" panose="020B0604030504040204" pitchFamily="50" charset="-128"/>
              </a:rPr>
              <a:t>　</a:t>
            </a:r>
            <a:r>
              <a:rPr lang="ja-JP" altLang="en-US" sz="1500" b="1" dirty="0">
                <a:solidFill>
                  <a:srgbClr val="FF0000"/>
                </a:solidFill>
                <a:latin typeface="Meiryo UI" panose="020B0604030504040204" pitchFamily="50" charset="-128"/>
                <a:ea typeface="Meiryo UI" panose="020B0604030504040204" pitchFamily="50" charset="-128"/>
              </a:rPr>
              <a:t>近年の情報通信技術，電子商取引，電子決済 等の飛躍的な進展に伴い</a:t>
            </a:r>
            <a:r>
              <a:rPr lang="ja-JP" altLang="en-US" sz="1500" dirty="0">
                <a:latin typeface="Meiryo UI" panose="020B0604030504040204" pitchFamily="50" charset="-128"/>
                <a:ea typeface="Meiryo UI" panose="020B0604030504040204" pitchFamily="50" charset="-128"/>
              </a:rPr>
              <a:t>，コンビュータやそのネットワークにおける</a:t>
            </a:r>
            <a:r>
              <a:rPr lang="ja-JP" altLang="en-US" sz="1500" b="1" dirty="0">
                <a:latin typeface="Meiryo UI" panose="020B0604030504040204" pitchFamily="50" charset="-128"/>
                <a:ea typeface="Meiryo UI" panose="020B0604030504040204" pitchFamily="50" charset="-128"/>
              </a:rPr>
              <a:t>時刻取得、維持には正確 </a:t>
            </a:r>
            <a:r>
              <a:rPr lang="ja-JP" altLang="en-US" sz="1500" dirty="0">
                <a:latin typeface="Meiryo UI" panose="020B0604030504040204" pitchFamily="50" charset="-128"/>
                <a:ea typeface="Meiryo UI" panose="020B0604030504040204" pitchFamily="50" charset="-128"/>
              </a:rPr>
              <a:t>かつ</a:t>
            </a:r>
            <a:r>
              <a:rPr lang="ja-JP" altLang="en-US" sz="1500" b="1" dirty="0">
                <a:latin typeface="Meiryo UI" panose="020B0604030504040204" pitchFamily="50" charset="-128"/>
                <a:ea typeface="Meiryo UI" panose="020B0604030504040204" pitchFamily="50" charset="-128"/>
              </a:rPr>
              <a:t>真正さ</a:t>
            </a:r>
            <a:r>
              <a:rPr lang="ja-JP" altLang="en-US" sz="1500" dirty="0">
                <a:latin typeface="Meiryo UI" panose="020B0604030504040204" pitchFamily="50" charset="-128"/>
                <a:ea typeface="Meiryo UI" panose="020B0604030504040204" pitchFamily="50" charset="-128"/>
              </a:rPr>
              <a:t>が</a:t>
            </a:r>
            <a:r>
              <a:rPr lang="ja-JP" altLang="en-US" sz="1500" b="1" dirty="0">
                <a:latin typeface="Meiryo UI" panose="020B0604030504040204" pitchFamily="50" charset="-128"/>
                <a:ea typeface="Meiryo UI" panose="020B0604030504040204" pitchFamily="50" charset="-128"/>
              </a:rPr>
              <a:t>必要</a:t>
            </a:r>
            <a:r>
              <a:rPr lang="ja-JP" altLang="en-US" sz="1500" dirty="0">
                <a:latin typeface="Meiryo UI" panose="020B0604030504040204" pitchFamily="50" charset="-128"/>
                <a:ea typeface="Meiryo UI" panose="020B0604030504040204" pitchFamily="50" charset="-128"/>
              </a:rPr>
              <a:t>とされ，</a:t>
            </a:r>
            <a:r>
              <a:rPr lang="ja-JP" altLang="en-US" sz="1500" b="1" dirty="0">
                <a:latin typeface="Meiryo UI" panose="020B0604030504040204" pitchFamily="50" charset="-128"/>
                <a:ea typeface="Meiryo UI" panose="020B0604030504040204" pitchFamily="50" charset="-128"/>
              </a:rPr>
              <a:t>さらに超高精度化が 望まれています。</a:t>
            </a:r>
            <a:endParaRPr lang="en-US" altLang="ja-JP" sz="1500" dirty="0">
              <a:latin typeface="Meiryo UI" panose="020B0604030504040204" pitchFamily="50" charset="-128"/>
              <a:ea typeface="Meiryo UI" panose="020B0604030504040204" pitchFamily="50" charset="-128"/>
            </a:endParaRPr>
          </a:p>
          <a:p>
            <a:r>
              <a:rPr lang="ja-JP" altLang="en-US" sz="1500" dirty="0">
                <a:latin typeface="Meiryo UI" panose="020B0604030504040204" pitchFamily="50" charset="-128"/>
                <a:ea typeface="Meiryo UI" panose="020B0604030504040204" pitchFamily="50" charset="-128"/>
              </a:rPr>
              <a:t>　　　これからは、</a:t>
            </a:r>
            <a:r>
              <a:rPr lang="ja-JP" altLang="en-US" sz="1500" b="1" dirty="0">
                <a:latin typeface="Meiryo UI" panose="020B0604030504040204" pitchFamily="50" charset="-128"/>
                <a:ea typeface="Meiryo UI" panose="020B0604030504040204" pitchFamily="50" charset="-128"/>
              </a:rPr>
              <a:t>分散協調処理がますます</a:t>
            </a:r>
            <a:r>
              <a:rPr lang="ja-JP" altLang="en-US" sz="1500" dirty="0">
                <a:latin typeface="Meiryo UI" panose="020B0604030504040204" pitchFamily="50" charset="-128"/>
                <a:ea typeface="Meiryo UI" panose="020B0604030504040204" pitchFamily="50" charset="-128"/>
              </a:rPr>
              <a:t> </a:t>
            </a:r>
            <a:r>
              <a:rPr lang="ja-JP" altLang="en-US" sz="1500" b="1" dirty="0">
                <a:latin typeface="Meiryo UI" panose="020B0604030504040204" pitchFamily="50" charset="-128"/>
                <a:ea typeface="Meiryo UI" panose="020B0604030504040204" pitchFamily="50" charset="-128"/>
              </a:rPr>
              <a:t>増加し、高精度時刻は、さらに</a:t>
            </a:r>
            <a:r>
              <a:rPr lang="ja-JP" altLang="en-US" sz="1500" dirty="0">
                <a:latin typeface="Meiryo UI" panose="020B0604030504040204" pitchFamily="50" charset="-128"/>
                <a:ea typeface="Meiryo UI" panose="020B0604030504040204" pitchFamily="50" charset="-128"/>
              </a:rPr>
              <a:t>重要になっています。</a:t>
            </a:r>
            <a:endParaRPr lang="en-US" altLang="ja-JP" sz="15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F78518A9-E563-4481-ACF3-BB25850E7C3B}"/>
              </a:ext>
            </a:extLst>
          </p:cNvPr>
          <p:cNvSpPr txBox="1"/>
          <p:nvPr/>
        </p:nvSpPr>
        <p:spPr>
          <a:xfrm>
            <a:off x="511745" y="3039089"/>
            <a:ext cx="2805576" cy="323165"/>
          </a:xfrm>
          <a:prstGeom prst="rect">
            <a:avLst/>
          </a:prstGeom>
          <a:noFill/>
          <a:ln w="28575">
            <a:solidFill>
              <a:schemeClr val="tx1"/>
            </a:solidFill>
          </a:ln>
        </p:spPr>
        <p:txBody>
          <a:bodyPr wrap="none" rtlCol="0">
            <a:spAutoFit/>
          </a:bodyPr>
          <a:lstStyle/>
          <a:p>
            <a:r>
              <a:rPr kumimoji="1" lang="ja-JP" altLang="en-US" sz="1500" b="1" dirty="0">
                <a:latin typeface="Meiryo UI" panose="020B0604030504040204" pitchFamily="50" charset="-128"/>
                <a:ea typeface="Meiryo UI" panose="020B0604030504040204" pitchFamily="50" charset="-128"/>
              </a:rPr>
              <a:t>時刻同期の従来技術と技術動向</a:t>
            </a:r>
          </a:p>
        </p:txBody>
      </p:sp>
      <p:sp>
        <p:nvSpPr>
          <p:cNvPr id="9" name="テキスト ボックス 8">
            <a:extLst>
              <a:ext uri="{FF2B5EF4-FFF2-40B4-BE49-F238E27FC236}">
                <a16:creationId xmlns:a16="http://schemas.microsoft.com/office/drawing/2014/main" id="{F87F2AFB-DD96-4427-887D-AB79C4189B16}"/>
              </a:ext>
            </a:extLst>
          </p:cNvPr>
          <p:cNvSpPr txBox="1"/>
          <p:nvPr/>
        </p:nvSpPr>
        <p:spPr>
          <a:xfrm>
            <a:off x="1273958" y="3498600"/>
            <a:ext cx="1127232" cy="253916"/>
          </a:xfrm>
          <a:prstGeom prst="rect">
            <a:avLst/>
          </a:prstGeom>
          <a:noFill/>
        </p:spPr>
        <p:txBody>
          <a:bodyPr wrap="none" rtlCol="0">
            <a:spAutoFit/>
          </a:bodyPr>
          <a:lstStyle/>
          <a:p>
            <a:r>
              <a:rPr lang="ja-JP" altLang="en-US" sz="1050" b="1" dirty="0"/>
              <a:t>標準時刻の決定</a:t>
            </a:r>
            <a:endParaRPr kumimoji="1" lang="ja-JP" altLang="en-US" sz="1050" b="1" dirty="0"/>
          </a:p>
        </p:txBody>
      </p:sp>
      <p:sp>
        <p:nvSpPr>
          <p:cNvPr id="10" name="テキスト ボックス 9">
            <a:extLst>
              <a:ext uri="{FF2B5EF4-FFF2-40B4-BE49-F238E27FC236}">
                <a16:creationId xmlns:a16="http://schemas.microsoft.com/office/drawing/2014/main" id="{8FE1C8DC-2E94-4956-A6C6-FF7F5F37C03A}"/>
              </a:ext>
            </a:extLst>
          </p:cNvPr>
          <p:cNvSpPr txBox="1"/>
          <p:nvPr/>
        </p:nvSpPr>
        <p:spPr>
          <a:xfrm>
            <a:off x="237118" y="4591005"/>
            <a:ext cx="747320" cy="253916"/>
          </a:xfrm>
          <a:prstGeom prst="rect">
            <a:avLst/>
          </a:prstGeom>
          <a:solidFill>
            <a:schemeClr val="bg1"/>
          </a:solidFill>
          <a:ln>
            <a:solidFill>
              <a:schemeClr val="tx1"/>
            </a:solidFill>
          </a:ln>
        </p:spPr>
        <p:txBody>
          <a:bodyPr wrap="none" rtlCol="0">
            <a:spAutoFit/>
          </a:bodyPr>
          <a:lstStyle/>
          <a:p>
            <a:r>
              <a:rPr lang="en-US" altLang="ja-JP" sz="1050" dirty="0"/>
              <a:t>UTC</a:t>
            </a:r>
            <a:r>
              <a:rPr kumimoji="1" lang="en-US" altLang="ja-JP" sz="1050" dirty="0"/>
              <a:t>(NICT)</a:t>
            </a:r>
            <a:endParaRPr kumimoji="1" lang="ja-JP" altLang="en-US" sz="1050" dirty="0"/>
          </a:p>
        </p:txBody>
      </p:sp>
      <p:sp>
        <p:nvSpPr>
          <p:cNvPr id="13" name="テキスト ボックス 12">
            <a:extLst>
              <a:ext uri="{FF2B5EF4-FFF2-40B4-BE49-F238E27FC236}">
                <a16:creationId xmlns:a16="http://schemas.microsoft.com/office/drawing/2014/main" id="{7965A808-212D-4066-B61B-3418801334B5}"/>
              </a:ext>
            </a:extLst>
          </p:cNvPr>
          <p:cNvSpPr txBox="1"/>
          <p:nvPr/>
        </p:nvSpPr>
        <p:spPr>
          <a:xfrm>
            <a:off x="2688214" y="4613533"/>
            <a:ext cx="1297378" cy="253916"/>
          </a:xfrm>
          <a:prstGeom prst="rect">
            <a:avLst/>
          </a:prstGeom>
          <a:solidFill>
            <a:schemeClr val="bg1"/>
          </a:solidFill>
          <a:ln>
            <a:solidFill>
              <a:schemeClr val="tx1"/>
            </a:solidFill>
          </a:ln>
        </p:spPr>
        <p:txBody>
          <a:bodyPr wrap="square" rtlCol="0">
            <a:spAutoFit/>
          </a:bodyPr>
          <a:lstStyle/>
          <a:p>
            <a:r>
              <a:rPr kumimoji="1" lang="ja-JP" altLang="en-US" sz="1050" dirty="0"/>
              <a:t>各国標準時刻機関</a:t>
            </a:r>
          </a:p>
        </p:txBody>
      </p:sp>
      <p:grpSp>
        <p:nvGrpSpPr>
          <p:cNvPr id="17" name="グループ化 16">
            <a:extLst>
              <a:ext uri="{FF2B5EF4-FFF2-40B4-BE49-F238E27FC236}">
                <a16:creationId xmlns:a16="http://schemas.microsoft.com/office/drawing/2014/main" id="{016D0B88-BA8F-4959-8A0F-95F321212E06}"/>
              </a:ext>
            </a:extLst>
          </p:cNvPr>
          <p:cNvGrpSpPr/>
          <p:nvPr/>
        </p:nvGrpSpPr>
        <p:grpSpPr>
          <a:xfrm>
            <a:off x="1645984" y="4044592"/>
            <a:ext cx="491723" cy="164224"/>
            <a:chOff x="5551922" y="2996322"/>
            <a:chExt cx="655630" cy="218965"/>
          </a:xfrm>
        </p:grpSpPr>
        <p:sp>
          <p:nvSpPr>
            <p:cNvPr id="14" name="楕円 13">
              <a:extLst>
                <a:ext uri="{FF2B5EF4-FFF2-40B4-BE49-F238E27FC236}">
                  <a16:creationId xmlns:a16="http://schemas.microsoft.com/office/drawing/2014/main" id="{22C3956E-479F-4C31-824C-9CF5F0B1175A}"/>
                </a:ext>
              </a:extLst>
            </p:cNvPr>
            <p:cNvSpPr/>
            <p:nvPr/>
          </p:nvSpPr>
          <p:spPr>
            <a:xfrm>
              <a:off x="5791521" y="3015922"/>
              <a:ext cx="170933" cy="1797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正方形/長方形 14">
              <a:extLst>
                <a:ext uri="{FF2B5EF4-FFF2-40B4-BE49-F238E27FC236}">
                  <a16:creationId xmlns:a16="http://schemas.microsoft.com/office/drawing/2014/main" id="{9460BD40-1B85-44C4-B026-1FE5FEA3A2D2}"/>
                </a:ext>
              </a:extLst>
            </p:cNvPr>
            <p:cNvSpPr/>
            <p:nvPr/>
          </p:nvSpPr>
          <p:spPr>
            <a:xfrm>
              <a:off x="5982878" y="2996323"/>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正方形/長方形 15">
              <a:extLst>
                <a:ext uri="{FF2B5EF4-FFF2-40B4-BE49-F238E27FC236}">
                  <a16:creationId xmlns:a16="http://schemas.microsoft.com/office/drawing/2014/main" id="{A5D6E3E3-05E5-4535-8B7D-7D91D7CE95D7}"/>
                </a:ext>
              </a:extLst>
            </p:cNvPr>
            <p:cNvSpPr/>
            <p:nvPr/>
          </p:nvSpPr>
          <p:spPr>
            <a:xfrm>
              <a:off x="5551922" y="2996322"/>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cxnSp>
        <p:nvCxnSpPr>
          <p:cNvPr id="19" name="直線矢印コネクタ 18">
            <a:extLst>
              <a:ext uri="{FF2B5EF4-FFF2-40B4-BE49-F238E27FC236}">
                <a16:creationId xmlns:a16="http://schemas.microsoft.com/office/drawing/2014/main" id="{AD8A2113-DDBD-4AD6-A665-802F4FB5F022}"/>
              </a:ext>
            </a:extLst>
          </p:cNvPr>
          <p:cNvCxnSpPr/>
          <p:nvPr/>
        </p:nvCxnSpPr>
        <p:spPr>
          <a:xfrm flipV="1">
            <a:off x="1169653" y="4215762"/>
            <a:ext cx="460730" cy="34070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A23A5E5-0D37-4C02-8F6C-AAF20A120D66}"/>
              </a:ext>
            </a:extLst>
          </p:cNvPr>
          <p:cNvCxnSpPr>
            <a:cxnSpLocks/>
          </p:cNvCxnSpPr>
          <p:nvPr/>
        </p:nvCxnSpPr>
        <p:spPr>
          <a:xfrm flipH="1" flipV="1">
            <a:off x="2182508" y="4214256"/>
            <a:ext cx="456970" cy="37674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CD56B2F3-177F-4B96-B5CD-CA592ED2EA88}"/>
              </a:ext>
            </a:extLst>
          </p:cNvPr>
          <p:cNvSpPr txBox="1"/>
          <p:nvPr/>
        </p:nvSpPr>
        <p:spPr>
          <a:xfrm>
            <a:off x="1478538" y="3838868"/>
            <a:ext cx="816249" cy="253916"/>
          </a:xfrm>
          <a:prstGeom prst="rect">
            <a:avLst/>
          </a:prstGeom>
          <a:noFill/>
        </p:spPr>
        <p:txBody>
          <a:bodyPr wrap="none" rtlCol="0">
            <a:spAutoFit/>
          </a:bodyPr>
          <a:lstStyle/>
          <a:p>
            <a:r>
              <a:rPr kumimoji="1" lang="en-US" altLang="ja-JP" sz="1050" dirty="0"/>
              <a:t>GPS</a:t>
            </a:r>
            <a:r>
              <a:rPr lang="ja-JP" altLang="en-US" sz="1050" dirty="0"/>
              <a:t>　</a:t>
            </a:r>
            <a:r>
              <a:rPr kumimoji="1" lang="en-US" altLang="ja-JP" sz="1050" dirty="0"/>
              <a:t>TIME</a:t>
            </a:r>
            <a:endParaRPr kumimoji="1" lang="ja-JP" altLang="en-US" sz="1050" dirty="0"/>
          </a:p>
        </p:txBody>
      </p:sp>
      <p:sp>
        <p:nvSpPr>
          <p:cNvPr id="26" name="テキスト ボックス 25">
            <a:extLst>
              <a:ext uri="{FF2B5EF4-FFF2-40B4-BE49-F238E27FC236}">
                <a16:creationId xmlns:a16="http://schemas.microsoft.com/office/drawing/2014/main" id="{6DE6FAAF-43CF-422F-9A60-7F93B2C2A725}"/>
              </a:ext>
            </a:extLst>
          </p:cNvPr>
          <p:cNvSpPr txBox="1"/>
          <p:nvPr/>
        </p:nvSpPr>
        <p:spPr>
          <a:xfrm>
            <a:off x="1373905" y="4359690"/>
            <a:ext cx="588623" cy="213585"/>
          </a:xfrm>
          <a:prstGeom prst="rect">
            <a:avLst/>
          </a:prstGeom>
          <a:noFill/>
        </p:spPr>
        <p:txBody>
          <a:bodyPr wrap="none" rtlCol="0">
            <a:spAutoFit/>
          </a:bodyPr>
          <a:lstStyle/>
          <a:p>
            <a:r>
              <a:rPr kumimoji="1" lang="ja-JP" altLang="en-US" sz="788" dirty="0"/>
              <a:t>時刻比較</a:t>
            </a:r>
          </a:p>
        </p:txBody>
      </p:sp>
      <p:sp>
        <p:nvSpPr>
          <p:cNvPr id="27" name="テキスト ボックス 26">
            <a:extLst>
              <a:ext uri="{FF2B5EF4-FFF2-40B4-BE49-F238E27FC236}">
                <a16:creationId xmlns:a16="http://schemas.microsoft.com/office/drawing/2014/main" id="{0EEE0E4A-908E-4533-A55E-8368D828BE1C}"/>
              </a:ext>
            </a:extLst>
          </p:cNvPr>
          <p:cNvSpPr txBox="1"/>
          <p:nvPr/>
        </p:nvSpPr>
        <p:spPr>
          <a:xfrm>
            <a:off x="1417378" y="4984784"/>
            <a:ext cx="891591" cy="213585"/>
          </a:xfrm>
          <a:prstGeom prst="rect">
            <a:avLst/>
          </a:prstGeom>
          <a:noFill/>
        </p:spPr>
        <p:txBody>
          <a:bodyPr wrap="none" rtlCol="0">
            <a:spAutoFit/>
          </a:bodyPr>
          <a:lstStyle/>
          <a:p>
            <a:r>
              <a:rPr kumimoji="1" lang="ja-JP" altLang="en-US" sz="788" dirty="0"/>
              <a:t>時刻比較データ</a:t>
            </a:r>
          </a:p>
        </p:txBody>
      </p:sp>
      <p:sp>
        <p:nvSpPr>
          <p:cNvPr id="28" name="テキスト ボックス 27">
            <a:extLst>
              <a:ext uri="{FF2B5EF4-FFF2-40B4-BE49-F238E27FC236}">
                <a16:creationId xmlns:a16="http://schemas.microsoft.com/office/drawing/2014/main" id="{6848145C-6A6A-4206-843B-5402C609C04E}"/>
              </a:ext>
            </a:extLst>
          </p:cNvPr>
          <p:cNvSpPr txBox="1"/>
          <p:nvPr/>
        </p:nvSpPr>
        <p:spPr>
          <a:xfrm>
            <a:off x="1915677" y="4361061"/>
            <a:ext cx="588623" cy="213585"/>
          </a:xfrm>
          <a:prstGeom prst="rect">
            <a:avLst/>
          </a:prstGeom>
          <a:noFill/>
        </p:spPr>
        <p:txBody>
          <a:bodyPr wrap="none" rtlCol="0">
            <a:spAutoFit/>
          </a:bodyPr>
          <a:lstStyle/>
          <a:p>
            <a:r>
              <a:rPr kumimoji="1" lang="ja-JP" altLang="en-US" sz="788" dirty="0"/>
              <a:t>時刻比較</a:t>
            </a:r>
          </a:p>
        </p:txBody>
      </p:sp>
      <p:pic>
        <p:nvPicPr>
          <p:cNvPr id="1026" name="Picture 2" descr="ãå½æãã®ç»åæ¤ç´¢çµæ">
            <a:extLst>
              <a:ext uri="{FF2B5EF4-FFF2-40B4-BE49-F238E27FC236}">
                <a16:creationId xmlns:a16="http://schemas.microsoft.com/office/drawing/2014/main" id="{CF0EE777-BD9C-44A6-8EBB-2592ABB5CA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194" y="4267634"/>
            <a:ext cx="391250" cy="260833"/>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07B6F66D-3BA6-4A74-BFEE-BADA7E9BB86A}"/>
              </a:ext>
            </a:extLst>
          </p:cNvPr>
          <p:cNvSpPr txBox="1"/>
          <p:nvPr/>
        </p:nvSpPr>
        <p:spPr>
          <a:xfrm>
            <a:off x="2802514" y="4727833"/>
            <a:ext cx="1297378" cy="253916"/>
          </a:xfrm>
          <a:prstGeom prst="rect">
            <a:avLst/>
          </a:prstGeom>
          <a:solidFill>
            <a:schemeClr val="bg1"/>
          </a:solidFill>
          <a:ln>
            <a:solidFill>
              <a:schemeClr val="tx1"/>
            </a:solidFill>
          </a:ln>
        </p:spPr>
        <p:txBody>
          <a:bodyPr wrap="square" rtlCol="0">
            <a:spAutoFit/>
          </a:bodyPr>
          <a:lstStyle/>
          <a:p>
            <a:r>
              <a:rPr kumimoji="1" lang="ja-JP" altLang="en-US" sz="1050" dirty="0"/>
              <a:t>各国標準時刻機関</a:t>
            </a:r>
          </a:p>
        </p:txBody>
      </p:sp>
      <p:sp>
        <p:nvSpPr>
          <p:cNvPr id="32" name="テキスト ボックス 31">
            <a:extLst>
              <a:ext uri="{FF2B5EF4-FFF2-40B4-BE49-F238E27FC236}">
                <a16:creationId xmlns:a16="http://schemas.microsoft.com/office/drawing/2014/main" id="{FD24D87B-37A9-4B98-BAD9-9A9FA10FF322}"/>
              </a:ext>
            </a:extLst>
          </p:cNvPr>
          <p:cNvSpPr txBox="1"/>
          <p:nvPr/>
        </p:nvSpPr>
        <p:spPr>
          <a:xfrm>
            <a:off x="2916814" y="4842133"/>
            <a:ext cx="1297378" cy="253916"/>
          </a:xfrm>
          <a:prstGeom prst="rect">
            <a:avLst/>
          </a:prstGeom>
          <a:solidFill>
            <a:schemeClr val="bg1"/>
          </a:solidFill>
          <a:ln>
            <a:solidFill>
              <a:schemeClr val="tx1"/>
            </a:solidFill>
          </a:ln>
        </p:spPr>
        <p:txBody>
          <a:bodyPr wrap="square" rtlCol="0">
            <a:spAutoFit/>
          </a:bodyPr>
          <a:lstStyle/>
          <a:p>
            <a:r>
              <a:rPr kumimoji="1" lang="ja-JP" altLang="en-US" sz="1050" dirty="0"/>
              <a:t>各国標準時刻機関</a:t>
            </a:r>
          </a:p>
        </p:txBody>
      </p:sp>
      <p:sp>
        <p:nvSpPr>
          <p:cNvPr id="33" name="正方形/長方形 32">
            <a:extLst>
              <a:ext uri="{FF2B5EF4-FFF2-40B4-BE49-F238E27FC236}">
                <a16:creationId xmlns:a16="http://schemas.microsoft.com/office/drawing/2014/main" id="{97EDA8BF-AE97-4B43-A6BD-59119AE65553}"/>
              </a:ext>
            </a:extLst>
          </p:cNvPr>
          <p:cNvSpPr/>
          <p:nvPr/>
        </p:nvSpPr>
        <p:spPr>
          <a:xfrm>
            <a:off x="1109457" y="5414240"/>
            <a:ext cx="1255472" cy="230832"/>
          </a:xfrm>
          <a:prstGeom prst="rect">
            <a:avLst/>
          </a:prstGeom>
          <a:ln>
            <a:solidFill>
              <a:schemeClr val="tx1"/>
            </a:solidFill>
          </a:ln>
        </p:spPr>
        <p:txBody>
          <a:bodyPr wrap="none">
            <a:spAutoFit/>
          </a:bodyPr>
          <a:lstStyle/>
          <a:p>
            <a:r>
              <a:rPr lang="ja-JP" altLang="en-US" sz="900" b="1" dirty="0"/>
              <a:t>国際度量衡局 </a:t>
            </a:r>
            <a:r>
              <a:rPr lang="en-US" altLang="ja-JP" sz="900" b="1" dirty="0"/>
              <a:t>(BIPM) </a:t>
            </a:r>
            <a:endParaRPr lang="ja-JP" altLang="en-US" sz="900" b="1" dirty="0"/>
          </a:p>
        </p:txBody>
      </p:sp>
      <p:cxnSp>
        <p:nvCxnSpPr>
          <p:cNvPr id="36" name="直線矢印コネクタ 35">
            <a:extLst>
              <a:ext uri="{FF2B5EF4-FFF2-40B4-BE49-F238E27FC236}">
                <a16:creationId xmlns:a16="http://schemas.microsoft.com/office/drawing/2014/main" id="{241F8115-6D2B-46EF-9386-631A6EF2D850}"/>
              </a:ext>
            </a:extLst>
          </p:cNvPr>
          <p:cNvCxnSpPr/>
          <p:nvPr/>
        </p:nvCxnSpPr>
        <p:spPr>
          <a:xfrm>
            <a:off x="755374" y="4885533"/>
            <a:ext cx="496957" cy="467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D2038C4-E823-4BBE-AEA1-34D59B1559E0}"/>
              </a:ext>
            </a:extLst>
          </p:cNvPr>
          <p:cNvCxnSpPr>
            <a:cxnSpLocks/>
            <a:stCxn id="13" idx="1"/>
          </p:cNvCxnSpPr>
          <p:nvPr/>
        </p:nvCxnSpPr>
        <p:spPr>
          <a:xfrm flipH="1">
            <a:off x="2096540" y="4740491"/>
            <a:ext cx="591674" cy="61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33FB3C2E-2629-46AA-935B-3D67C24F3D8E}"/>
              </a:ext>
            </a:extLst>
          </p:cNvPr>
          <p:cNvCxnSpPr>
            <a:cxnSpLocks/>
            <a:stCxn id="31" idx="1"/>
          </p:cNvCxnSpPr>
          <p:nvPr/>
        </p:nvCxnSpPr>
        <p:spPr>
          <a:xfrm flipH="1">
            <a:off x="2229680" y="4854791"/>
            <a:ext cx="572834" cy="498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AC9EEBA8-80D2-40C7-9513-2567A4BBE807}"/>
              </a:ext>
            </a:extLst>
          </p:cNvPr>
          <p:cNvCxnSpPr/>
          <p:nvPr/>
        </p:nvCxnSpPr>
        <p:spPr>
          <a:xfrm flipH="1">
            <a:off x="2368826" y="4957549"/>
            <a:ext cx="547988" cy="395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D1D5A14-CB9D-448C-ACE7-E9FCC4DBFDFF}"/>
              </a:ext>
            </a:extLst>
          </p:cNvPr>
          <p:cNvSpPr txBox="1"/>
          <p:nvPr/>
        </p:nvSpPr>
        <p:spPr>
          <a:xfrm>
            <a:off x="1359592" y="5657357"/>
            <a:ext cx="721672" cy="230832"/>
          </a:xfrm>
          <a:prstGeom prst="rect">
            <a:avLst/>
          </a:prstGeom>
          <a:noFill/>
        </p:spPr>
        <p:txBody>
          <a:bodyPr wrap="none" rtlCol="0">
            <a:spAutoFit/>
          </a:bodyPr>
          <a:lstStyle/>
          <a:p>
            <a:r>
              <a:rPr kumimoji="1" lang="en-US" altLang="ja-JP" sz="900" dirty="0"/>
              <a:t>UTC</a:t>
            </a:r>
            <a:r>
              <a:rPr kumimoji="1" lang="ja-JP" altLang="en-US" sz="900" dirty="0"/>
              <a:t>の決定</a:t>
            </a:r>
          </a:p>
        </p:txBody>
      </p:sp>
      <p:sp>
        <p:nvSpPr>
          <p:cNvPr id="47" name="テキスト ボックス 46">
            <a:extLst>
              <a:ext uri="{FF2B5EF4-FFF2-40B4-BE49-F238E27FC236}">
                <a16:creationId xmlns:a16="http://schemas.microsoft.com/office/drawing/2014/main" id="{49435360-E679-4A5E-93F9-B5A3CFC85024}"/>
              </a:ext>
            </a:extLst>
          </p:cNvPr>
          <p:cNvSpPr txBox="1"/>
          <p:nvPr/>
        </p:nvSpPr>
        <p:spPr>
          <a:xfrm>
            <a:off x="4292688" y="2979406"/>
            <a:ext cx="2752677" cy="300082"/>
          </a:xfrm>
          <a:prstGeom prst="rect">
            <a:avLst/>
          </a:prstGeom>
          <a:noFill/>
          <a:ln>
            <a:noFill/>
          </a:ln>
        </p:spPr>
        <p:txBody>
          <a:bodyPr wrap="none" rtlCol="0">
            <a:spAutoFit/>
          </a:bodyPr>
          <a:lstStyle/>
          <a:p>
            <a:r>
              <a:rPr kumimoji="1" lang="ja-JP" altLang="en-US" sz="1350" dirty="0">
                <a:latin typeface="Meiryo UI" panose="020B0604030504040204" pitchFamily="50" charset="-128"/>
                <a:ea typeface="Meiryo UI" panose="020B0604030504040204" pitchFamily="50" charset="-128"/>
              </a:rPr>
              <a:t>●　コンピュータの時刻同期（従来）</a:t>
            </a:r>
          </a:p>
        </p:txBody>
      </p:sp>
      <p:sp>
        <p:nvSpPr>
          <p:cNvPr id="48" name="テキスト ボックス 47">
            <a:extLst>
              <a:ext uri="{FF2B5EF4-FFF2-40B4-BE49-F238E27FC236}">
                <a16:creationId xmlns:a16="http://schemas.microsoft.com/office/drawing/2014/main" id="{F50219BD-F05F-417B-8D7A-362D862565D2}"/>
              </a:ext>
            </a:extLst>
          </p:cNvPr>
          <p:cNvSpPr txBox="1"/>
          <p:nvPr/>
        </p:nvSpPr>
        <p:spPr>
          <a:xfrm>
            <a:off x="4506252" y="3354396"/>
            <a:ext cx="1035861" cy="369332"/>
          </a:xfrm>
          <a:prstGeom prst="rect">
            <a:avLst/>
          </a:prstGeom>
          <a:noFill/>
          <a:ln>
            <a:solidFill>
              <a:schemeClr val="tx1"/>
            </a:solidFill>
          </a:ln>
        </p:spPr>
        <p:txBody>
          <a:bodyPr wrap="none" rtlCol="0">
            <a:spAutoFit/>
          </a:bodyPr>
          <a:lstStyle/>
          <a:p>
            <a:r>
              <a:rPr kumimoji="1" lang="en-US" altLang="ja-JP" b="1" dirty="0"/>
              <a:t>NTP</a:t>
            </a:r>
            <a:r>
              <a:rPr lang="ja-JP" altLang="en-US" b="1" dirty="0"/>
              <a:t>方式</a:t>
            </a:r>
            <a:endParaRPr lang="en-US" altLang="ja-JP" b="1" dirty="0"/>
          </a:p>
        </p:txBody>
      </p:sp>
      <p:cxnSp>
        <p:nvCxnSpPr>
          <p:cNvPr id="51" name="直線矢印コネクタ 50">
            <a:extLst>
              <a:ext uri="{FF2B5EF4-FFF2-40B4-BE49-F238E27FC236}">
                <a16:creationId xmlns:a16="http://schemas.microsoft.com/office/drawing/2014/main" id="{588299A3-32D6-468B-AAC5-C7D48BD7759D}"/>
              </a:ext>
            </a:extLst>
          </p:cNvPr>
          <p:cNvCxnSpPr>
            <a:cxnSpLocks/>
            <a:stCxn id="48" idx="1"/>
            <a:endCxn id="24" idx="3"/>
          </p:cNvCxnSpPr>
          <p:nvPr/>
        </p:nvCxnSpPr>
        <p:spPr>
          <a:xfrm flipH="1">
            <a:off x="2294787" y="3539062"/>
            <a:ext cx="2211465" cy="4267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70297C19-8DE0-44C5-ADCB-0702DA7D0C1C}"/>
              </a:ext>
            </a:extLst>
          </p:cNvPr>
          <p:cNvSpPr txBox="1"/>
          <p:nvPr/>
        </p:nvSpPr>
        <p:spPr>
          <a:xfrm>
            <a:off x="2688214" y="4163017"/>
            <a:ext cx="1729961" cy="219291"/>
          </a:xfrm>
          <a:prstGeom prst="rect">
            <a:avLst/>
          </a:prstGeom>
          <a:noFill/>
        </p:spPr>
        <p:txBody>
          <a:bodyPr wrap="none" rtlCol="0">
            <a:spAutoFit/>
          </a:bodyPr>
          <a:lstStyle/>
          <a:p>
            <a:r>
              <a:rPr kumimoji="1" lang="ja-JP" altLang="en-US" sz="825" dirty="0"/>
              <a:t>最上位の時刻サーバは、</a:t>
            </a:r>
            <a:r>
              <a:rPr kumimoji="1" lang="en-US" altLang="ja-JP" sz="825" dirty="0"/>
              <a:t>GPS</a:t>
            </a:r>
            <a:r>
              <a:rPr kumimoji="1" lang="ja-JP" altLang="en-US" sz="825" dirty="0"/>
              <a:t>参照</a:t>
            </a:r>
          </a:p>
        </p:txBody>
      </p:sp>
      <p:sp>
        <p:nvSpPr>
          <p:cNvPr id="55" name="テキスト ボックス 54">
            <a:extLst>
              <a:ext uri="{FF2B5EF4-FFF2-40B4-BE49-F238E27FC236}">
                <a16:creationId xmlns:a16="http://schemas.microsoft.com/office/drawing/2014/main" id="{7EBAC4E0-F414-4FC0-B78A-833165BD5376}"/>
              </a:ext>
            </a:extLst>
          </p:cNvPr>
          <p:cNvSpPr txBox="1"/>
          <p:nvPr/>
        </p:nvSpPr>
        <p:spPr>
          <a:xfrm>
            <a:off x="5640902" y="3319705"/>
            <a:ext cx="3685624" cy="623248"/>
          </a:xfrm>
          <a:prstGeom prst="rect">
            <a:avLst/>
          </a:prstGeom>
          <a:noFill/>
        </p:spPr>
        <p:txBody>
          <a:bodyPr wrap="none" rtlCol="0">
            <a:spAutoFit/>
          </a:bodyPr>
          <a:lstStyle/>
          <a:p>
            <a:r>
              <a:rPr kumimoji="1" lang="en-US" altLang="ja-JP" sz="1350" b="1" dirty="0"/>
              <a:t>1</a:t>
            </a:r>
            <a:r>
              <a:rPr kumimoji="1" lang="ja-JP" altLang="en-US" sz="1350" b="1" dirty="0"/>
              <a:t>ミリ秒以下</a:t>
            </a:r>
            <a:endParaRPr kumimoji="1" lang="en-US" altLang="ja-JP" sz="1350" b="1" dirty="0"/>
          </a:p>
          <a:p>
            <a:r>
              <a:rPr lang="ja-JP" altLang="en-US" sz="1050" b="1" dirty="0"/>
              <a:t>ただし、ネットワーク階層などにより数ミリ秒誤差も　　</a:t>
            </a:r>
            <a:endParaRPr lang="en-US" altLang="ja-JP" sz="1050" b="1" dirty="0"/>
          </a:p>
          <a:p>
            <a:r>
              <a:rPr lang="ja-JP" altLang="en-US" sz="1050" b="1" dirty="0">
                <a:solidFill>
                  <a:srgbClr val="FF0000"/>
                </a:solidFill>
              </a:rPr>
              <a:t>通信時刻比較</a:t>
            </a:r>
            <a:endParaRPr kumimoji="1" lang="ja-JP" altLang="en-US" sz="1050" b="1" dirty="0">
              <a:solidFill>
                <a:srgbClr val="FF0000"/>
              </a:solidFill>
            </a:endParaRPr>
          </a:p>
        </p:txBody>
      </p:sp>
      <p:sp>
        <p:nvSpPr>
          <p:cNvPr id="57" name="テキスト ボックス 56">
            <a:extLst>
              <a:ext uri="{FF2B5EF4-FFF2-40B4-BE49-F238E27FC236}">
                <a16:creationId xmlns:a16="http://schemas.microsoft.com/office/drawing/2014/main" id="{69025901-9006-4E9E-A2F0-FEEBC288BAE8}"/>
              </a:ext>
            </a:extLst>
          </p:cNvPr>
          <p:cNvSpPr txBox="1"/>
          <p:nvPr/>
        </p:nvSpPr>
        <p:spPr>
          <a:xfrm>
            <a:off x="4311081" y="4088057"/>
            <a:ext cx="2204450" cy="300082"/>
          </a:xfrm>
          <a:prstGeom prst="rect">
            <a:avLst/>
          </a:prstGeom>
          <a:noFill/>
          <a:ln>
            <a:noFill/>
          </a:ln>
        </p:spPr>
        <p:txBody>
          <a:bodyPr wrap="none" rtlCol="0">
            <a:spAutoFit/>
          </a:bodyPr>
          <a:lstStyle/>
          <a:p>
            <a:r>
              <a:rPr kumimoji="1" lang="ja-JP" altLang="en-US" sz="1350" dirty="0">
                <a:latin typeface="Meiryo UI" panose="020B0604030504040204" pitchFamily="50" charset="-128"/>
                <a:ea typeface="Meiryo UI" panose="020B0604030504040204" pitchFamily="50" charset="-128"/>
              </a:rPr>
              <a:t>●　高精度化要求（現在）</a:t>
            </a:r>
          </a:p>
        </p:txBody>
      </p:sp>
      <p:sp>
        <p:nvSpPr>
          <p:cNvPr id="58" name="テキスト ボックス 57">
            <a:extLst>
              <a:ext uri="{FF2B5EF4-FFF2-40B4-BE49-F238E27FC236}">
                <a16:creationId xmlns:a16="http://schemas.microsoft.com/office/drawing/2014/main" id="{261603FC-7747-444B-BD7E-C594EDCF6D48}"/>
              </a:ext>
            </a:extLst>
          </p:cNvPr>
          <p:cNvSpPr txBox="1"/>
          <p:nvPr/>
        </p:nvSpPr>
        <p:spPr>
          <a:xfrm>
            <a:off x="4513707" y="4390927"/>
            <a:ext cx="1006301" cy="369332"/>
          </a:xfrm>
          <a:prstGeom prst="rect">
            <a:avLst/>
          </a:prstGeom>
          <a:noFill/>
          <a:ln>
            <a:solidFill>
              <a:schemeClr val="tx1"/>
            </a:solidFill>
          </a:ln>
        </p:spPr>
        <p:txBody>
          <a:bodyPr wrap="none" rtlCol="0">
            <a:spAutoFit/>
          </a:bodyPr>
          <a:lstStyle/>
          <a:p>
            <a:r>
              <a:rPr lang="en-US" altLang="ja-JP" b="1" dirty="0"/>
              <a:t>P</a:t>
            </a:r>
            <a:r>
              <a:rPr kumimoji="1" lang="en-US" altLang="ja-JP" b="1" dirty="0"/>
              <a:t>TP</a:t>
            </a:r>
            <a:r>
              <a:rPr lang="ja-JP" altLang="en-US" b="1" dirty="0"/>
              <a:t>方式</a:t>
            </a:r>
            <a:endParaRPr lang="en-US" altLang="ja-JP" b="1" dirty="0"/>
          </a:p>
        </p:txBody>
      </p:sp>
      <p:sp>
        <p:nvSpPr>
          <p:cNvPr id="59" name="テキスト ボックス 58">
            <a:extLst>
              <a:ext uri="{FF2B5EF4-FFF2-40B4-BE49-F238E27FC236}">
                <a16:creationId xmlns:a16="http://schemas.microsoft.com/office/drawing/2014/main" id="{1E50BA64-1072-44BC-952F-DD3A4FE2CF78}"/>
              </a:ext>
            </a:extLst>
          </p:cNvPr>
          <p:cNvSpPr txBox="1"/>
          <p:nvPr/>
        </p:nvSpPr>
        <p:spPr>
          <a:xfrm>
            <a:off x="5698525" y="4341376"/>
            <a:ext cx="3416320" cy="623248"/>
          </a:xfrm>
          <a:prstGeom prst="rect">
            <a:avLst/>
          </a:prstGeom>
          <a:noFill/>
        </p:spPr>
        <p:txBody>
          <a:bodyPr wrap="none" rtlCol="0">
            <a:spAutoFit/>
          </a:bodyPr>
          <a:lstStyle/>
          <a:p>
            <a:r>
              <a:rPr kumimoji="1" lang="en-US" altLang="ja-JP" sz="1350" b="1" dirty="0"/>
              <a:t>1</a:t>
            </a:r>
            <a:r>
              <a:rPr lang="ja-JP" altLang="en-US" sz="1350" b="1" dirty="0"/>
              <a:t>マイクロ</a:t>
            </a:r>
            <a:r>
              <a:rPr kumimoji="1" lang="ja-JP" altLang="en-US" sz="1350" b="1" dirty="0"/>
              <a:t>秒以下</a:t>
            </a:r>
            <a:endParaRPr kumimoji="1" lang="en-US" altLang="ja-JP" sz="1350" b="1" dirty="0"/>
          </a:p>
          <a:p>
            <a:r>
              <a:rPr lang="ja-JP" altLang="en-US" sz="1050" b="1" dirty="0"/>
              <a:t>ただし、専用線など伝送系が他のデータ混在不可　　</a:t>
            </a:r>
            <a:endParaRPr lang="en-US" altLang="ja-JP" sz="1050" b="1" dirty="0"/>
          </a:p>
          <a:p>
            <a:r>
              <a:rPr lang="ja-JP" altLang="en-US" sz="1050" b="1" dirty="0">
                <a:solidFill>
                  <a:srgbClr val="FF0000"/>
                </a:solidFill>
              </a:rPr>
              <a:t>通信時刻比較</a:t>
            </a:r>
            <a:endParaRPr lang="en-US" altLang="ja-JP" sz="1050" b="1" dirty="0">
              <a:solidFill>
                <a:srgbClr val="FF0000"/>
              </a:solidFill>
            </a:endParaRPr>
          </a:p>
        </p:txBody>
      </p:sp>
      <p:sp>
        <p:nvSpPr>
          <p:cNvPr id="66" name="テキスト ボックス 65">
            <a:extLst>
              <a:ext uri="{FF2B5EF4-FFF2-40B4-BE49-F238E27FC236}">
                <a16:creationId xmlns:a16="http://schemas.microsoft.com/office/drawing/2014/main" id="{96975F62-FAEE-4A88-85F3-4C3E6CA1EFF6}"/>
              </a:ext>
            </a:extLst>
          </p:cNvPr>
          <p:cNvSpPr txBox="1"/>
          <p:nvPr/>
        </p:nvSpPr>
        <p:spPr>
          <a:xfrm>
            <a:off x="4292689" y="5033202"/>
            <a:ext cx="3070071" cy="300082"/>
          </a:xfrm>
          <a:prstGeom prst="rect">
            <a:avLst/>
          </a:prstGeom>
          <a:noFill/>
          <a:ln>
            <a:noFill/>
          </a:ln>
        </p:spPr>
        <p:txBody>
          <a:bodyPr wrap="none" rtlCol="0">
            <a:spAutoFit/>
          </a:bodyPr>
          <a:lstStyle/>
          <a:p>
            <a:r>
              <a:rPr kumimoji="1" lang="ja-JP" altLang="en-US" sz="1350" dirty="0">
                <a:latin typeface="Meiryo UI" panose="020B0604030504040204" pitchFamily="50" charset="-128"/>
                <a:ea typeface="Meiryo UI" panose="020B0604030504040204" pitchFamily="50" charset="-128"/>
              </a:rPr>
              <a:t>●　高精度化要求（本技術＊世界初）</a:t>
            </a:r>
          </a:p>
        </p:txBody>
      </p:sp>
      <p:sp>
        <p:nvSpPr>
          <p:cNvPr id="67" name="テキスト ボックス 66">
            <a:extLst>
              <a:ext uri="{FF2B5EF4-FFF2-40B4-BE49-F238E27FC236}">
                <a16:creationId xmlns:a16="http://schemas.microsoft.com/office/drawing/2014/main" id="{33073694-BE08-4CE0-8D0C-E88F332CC848}"/>
              </a:ext>
            </a:extLst>
          </p:cNvPr>
          <p:cNvSpPr txBox="1"/>
          <p:nvPr/>
        </p:nvSpPr>
        <p:spPr>
          <a:xfrm>
            <a:off x="4530738" y="5345999"/>
            <a:ext cx="1091966" cy="369332"/>
          </a:xfrm>
          <a:prstGeom prst="rect">
            <a:avLst/>
          </a:prstGeom>
          <a:noFill/>
          <a:ln>
            <a:solidFill>
              <a:schemeClr val="tx1"/>
            </a:solidFill>
          </a:ln>
        </p:spPr>
        <p:txBody>
          <a:bodyPr wrap="none" rtlCol="0">
            <a:spAutoFit/>
          </a:bodyPr>
          <a:lstStyle/>
          <a:p>
            <a:r>
              <a:rPr lang="en-US" altLang="ja-JP" b="1" dirty="0" err="1"/>
              <a:t>iPNT</a:t>
            </a:r>
            <a:r>
              <a:rPr lang="ja-JP" altLang="en-US" b="1" dirty="0"/>
              <a:t>方式</a:t>
            </a:r>
            <a:endParaRPr lang="en-US" altLang="ja-JP" b="1" dirty="0"/>
          </a:p>
        </p:txBody>
      </p:sp>
      <p:sp>
        <p:nvSpPr>
          <p:cNvPr id="75" name="テキスト ボックス 74">
            <a:extLst>
              <a:ext uri="{FF2B5EF4-FFF2-40B4-BE49-F238E27FC236}">
                <a16:creationId xmlns:a16="http://schemas.microsoft.com/office/drawing/2014/main" id="{F9294FF6-38E5-404D-8F84-EEB247EBD8D5}"/>
              </a:ext>
            </a:extLst>
          </p:cNvPr>
          <p:cNvSpPr txBox="1"/>
          <p:nvPr/>
        </p:nvSpPr>
        <p:spPr>
          <a:xfrm>
            <a:off x="5778483" y="5383722"/>
            <a:ext cx="2082621" cy="461665"/>
          </a:xfrm>
          <a:prstGeom prst="rect">
            <a:avLst/>
          </a:prstGeom>
          <a:noFill/>
        </p:spPr>
        <p:txBody>
          <a:bodyPr wrap="none" rtlCol="0">
            <a:spAutoFit/>
          </a:bodyPr>
          <a:lstStyle/>
          <a:p>
            <a:r>
              <a:rPr kumimoji="1" lang="en-US" altLang="ja-JP" sz="1350" b="1" dirty="0"/>
              <a:t>1</a:t>
            </a:r>
            <a:r>
              <a:rPr lang="ja-JP" altLang="en-US" sz="1350" b="1" dirty="0"/>
              <a:t>マイクロ</a:t>
            </a:r>
            <a:r>
              <a:rPr kumimoji="1" lang="ja-JP" altLang="en-US" sz="1350" b="1" dirty="0"/>
              <a:t>秒以下</a:t>
            </a:r>
            <a:endParaRPr kumimoji="1" lang="en-US" altLang="ja-JP" sz="1350" b="1" dirty="0"/>
          </a:p>
          <a:p>
            <a:r>
              <a:rPr lang="ja-JP" altLang="en-US" sz="1050" b="1" dirty="0"/>
              <a:t>既存　館内</a:t>
            </a:r>
            <a:r>
              <a:rPr lang="en-US" altLang="ja-JP" sz="1050" b="1" dirty="0"/>
              <a:t>TV</a:t>
            </a:r>
            <a:r>
              <a:rPr lang="ja-JP" altLang="en-US" sz="1050" b="1" dirty="0"/>
              <a:t>網利用　　</a:t>
            </a:r>
            <a:r>
              <a:rPr lang="ja-JP" altLang="en-US" sz="1050" b="1" dirty="0">
                <a:solidFill>
                  <a:srgbClr val="FF0000"/>
                </a:solidFill>
              </a:rPr>
              <a:t>放送型</a:t>
            </a:r>
            <a:endParaRPr lang="en-US" altLang="ja-JP" sz="1050" b="1" dirty="0">
              <a:solidFill>
                <a:srgbClr val="FF0000"/>
              </a:solidFill>
            </a:endParaRPr>
          </a:p>
        </p:txBody>
      </p:sp>
      <p:sp>
        <p:nvSpPr>
          <p:cNvPr id="1032" name="テキスト ボックス 1031">
            <a:extLst>
              <a:ext uri="{FF2B5EF4-FFF2-40B4-BE49-F238E27FC236}">
                <a16:creationId xmlns:a16="http://schemas.microsoft.com/office/drawing/2014/main" id="{2C5DE945-B2C7-4F70-8B89-422CE5EE9F69}"/>
              </a:ext>
            </a:extLst>
          </p:cNvPr>
          <p:cNvSpPr txBox="1"/>
          <p:nvPr/>
        </p:nvSpPr>
        <p:spPr>
          <a:xfrm>
            <a:off x="7298438" y="5068414"/>
            <a:ext cx="1800493" cy="253916"/>
          </a:xfrm>
          <a:prstGeom prst="rect">
            <a:avLst/>
          </a:prstGeom>
          <a:noFill/>
        </p:spPr>
        <p:txBody>
          <a:bodyPr wrap="none" rtlCol="0">
            <a:spAutoFit/>
          </a:bodyPr>
          <a:lstStyle/>
          <a:p>
            <a:r>
              <a:rPr lang="ja-JP" altLang="en-US" sz="1050" dirty="0">
                <a:solidFill>
                  <a:srgbClr val="C00000"/>
                </a:solidFill>
                <a:latin typeface="HGS創英角ﾎﾟｯﾌﾟ体" panose="040B0A00000000000000" pitchFamily="50" charset="-128"/>
                <a:ea typeface="HGS創英角ﾎﾟｯﾌﾟ体" panose="040B0A00000000000000" pitchFamily="50" charset="-128"/>
              </a:rPr>
              <a:t>準天頂衛星時刻の屋内放送</a:t>
            </a:r>
            <a:endParaRPr kumimoji="1" lang="ja-JP" altLang="en-US" sz="1050" dirty="0">
              <a:solidFill>
                <a:srgbClr val="C00000"/>
              </a:solidFill>
              <a:latin typeface="HGS創英角ﾎﾟｯﾌﾟ体" panose="040B0A00000000000000" pitchFamily="50" charset="-128"/>
              <a:ea typeface="HGS創英角ﾎﾟｯﾌﾟ体" panose="040B0A00000000000000" pitchFamily="50" charset="-128"/>
            </a:endParaRPr>
          </a:p>
        </p:txBody>
      </p:sp>
      <p:grpSp>
        <p:nvGrpSpPr>
          <p:cNvPr id="77" name="グループ化 76">
            <a:extLst>
              <a:ext uri="{FF2B5EF4-FFF2-40B4-BE49-F238E27FC236}">
                <a16:creationId xmlns:a16="http://schemas.microsoft.com/office/drawing/2014/main" id="{50B46959-80B8-4DE2-AAB3-11E10290EC42}"/>
              </a:ext>
            </a:extLst>
          </p:cNvPr>
          <p:cNvGrpSpPr/>
          <p:nvPr/>
        </p:nvGrpSpPr>
        <p:grpSpPr>
          <a:xfrm>
            <a:off x="304663" y="3729433"/>
            <a:ext cx="716654" cy="144180"/>
            <a:chOff x="5551922" y="2996322"/>
            <a:chExt cx="655630" cy="218965"/>
          </a:xfrm>
        </p:grpSpPr>
        <p:sp>
          <p:nvSpPr>
            <p:cNvPr id="78" name="楕円 77">
              <a:extLst>
                <a:ext uri="{FF2B5EF4-FFF2-40B4-BE49-F238E27FC236}">
                  <a16:creationId xmlns:a16="http://schemas.microsoft.com/office/drawing/2014/main" id="{1E130A13-26F1-46CD-8E51-46DA1985F357}"/>
                </a:ext>
              </a:extLst>
            </p:cNvPr>
            <p:cNvSpPr/>
            <p:nvPr/>
          </p:nvSpPr>
          <p:spPr>
            <a:xfrm>
              <a:off x="5791521" y="3015922"/>
              <a:ext cx="170933" cy="1797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79" name="正方形/長方形 78">
              <a:extLst>
                <a:ext uri="{FF2B5EF4-FFF2-40B4-BE49-F238E27FC236}">
                  <a16:creationId xmlns:a16="http://schemas.microsoft.com/office/drawing/2014/main" id="{DE11DC8C-0CA1-425F-9A61-94E6E03BFAE2}"/>
                </a:ext>
              </a:extLst>
            </p:cNvPr>
            <p:cNvSpPr/>
            <p:nvPr/>
          </p:nvSpPr>
          <p:spPr>
            <a:xfrm>
              <a:off x="5982878" y="2996323"/>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0" name="正方形/長方形 79">
              <a:extLst>
                <a:ext uri="{FF2B5EF4-FFF2-40B4-BE49-F238E27FC236}">
                  <a16:creationId xmlns:a16="http://schemas.microsoft.com/office/drawing/2014/main" id="{27866347-652D-4D9C-8B2A-4A19FA3693B4}"/>
                </a:ext>
              </a:extLst>
            </p:cNvPr>
            <p:cNvSpPr/>
            <p:nvPr/>
          </p:nvSpPr>
          <p:spPr>
            <a:xfrm>
              <a:off x="5551922" y="2996322"/>
              <a:ext cx="224674" cy="218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81" name="テキスト ボックス 80">
            <a:extLst>
              <a:ext uri="{FF2B5EF4-FFF2-40B4-BE49-F238E27FC236}">
                <a16:creationId xmlns:a16="http://schemas.microsoft.com/office/drawing/2014/main" id="{4F4F2E15-DA46-407E-ABC6-E6056F8C90E2}"/>
              </a:ext>
            </a:extLst>
          </p:cNvPr>
          <p:cNvSpPr txBox="1"/>
          <p:nvPr/>
        </p:nvSpPr>
        <p:spPr>
          <a:xfrm>
            <a:off x="177006" y="3532670"/>
            <a:ext cx="878767" cy="253916"/>
          </a:xfrm>
          <a:prstGeom prst="rect">
            <a:avLst/>
          </a:prstGeom>
          <a:noFill/>
        </p:spPr>
        <p:txBody>
          <a:bodyPr wrap="none" rtlCol="0">
            <a:spAutoFit/>
          </a:bodyPr>
          <a:lstStyle/>
          <a:p>
            <a:r>
              <a:rPr lang="en-US" altLang="ja-JP" sz="1050" dirty="0"/>
              <a:t>QZSS</a:t>
            </a:r>
            <a:r>
              <a:rPr kumimoji="1" lang="ja-JP" altLang="en-US" sz="1050" dirty="0"/>
              <a:t>　</a:t>
            </a:r>
            <a:r>
              <a:rPr kumimoji="1" lang="en-US" altLang="ja-JP" sz="1050" dirty="0"/>
              <a:t>TIME</a:t>
            </a:r>
            <a:endParaRPr kumimoji="1" lang="ja-JP" altLang="en-US" sz="1050" dirty="0"/>
          </a:p>
        </p:txBody>
      </p:sp>
      <p:cxnSp>
        <p:nvCxnSpPr>
          <p:cNvPr id="82" name="直線矢印コネクタ 81">
            <a:extLst>
              <a:ext uri="{FF2B5EF4-FFF2-40B4-BE49-F238E27FC236}">
                <a16:creationId xmlns:a16="http://schemas.microsoft.com/office/drawing/2014/main" id="{A7A15866-1C78-497D-AED6-93DCD05D9E3B}"/>
              </a:ext>
            </a:extLst>
          </p:cNvPr>
          <p:cNvCxnSpPr>
            <a:cxnSpLocks/>
          </p:cNvCxnSpPr>
          <p:nvPr/>
        </p:nvCxnSpPr>
        <p:spPr>
          <a:xfrm>
            <a:off x="1093027" y="3855078"/>
            <a:ext cx="486008" cy="264259"/>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6" name="テキスト ボックス 1035">
            <a:extLst>
              <a:ext uri="{FF2B5EF4-FFF2-40B4-BE49-F238E27FC236}">
                <a16:creationId xmlns:a16="http://schemas.microsoft.com/office/drawing/2014/main" id="{B8474042-1A16-4D01-B1AA-2BC5D3695ACA}"/>
              </a:ext>
            </a:extLst>
          </p:cNvPr>
          <p:cNvSpPr txBox="1"/>
          <p:nvPr/>
        </p:nvSpPr>
        <p:spPr>
          <a:xfrm>
            <a:off x="1130632" y="3768374"/>
            <a:ext cx="569387" cy="207749"/>
          </a:xfrm>
          <a:prstGeom prst="rect">
            <a:avLst/>
          </a:prstGeom>
          <a:noFill/>
        </p:spPr>
        <p:txBody>
          <a:bodyPr wrap="none" rtlCol="0">
            <a:spAutoFit/>
          </a:bodyPr>
          <a:lstStyle/>
          <a:p>
            <a:r>
              <a:rPr kumimoji="1" lang="ja-JP" altLang="en-US" sz="750" dirty="0"/>
              <a:t>相互運用</a:t>
            </a:r>
          </a:p>
        </p:txBody>
      </p:sp>
    </p:spTree>
    <p:extLst>
      <p:ext uri="{BB962C8B-B14F-4D97-AF65-F5344CB8AC3E}">
        <p14:creationId xmlns:p14="http://schemas.microsoft.com/office/powerpoint/2010/main" val="164067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2540065-1A3D-46CE-BD98-9C60E364DF59}"/>
              </a:ext>
            </a:extLst>
          </p:cNvPr>
          <p:cNvSpPr txBox="1"/>
          <p:nvPr/>
        </p:nvSpPr>
        <p:spPr>
          <a:xfrm>
            <a:off x="199254" y="923644"/>
            <a:ext cx="8560357" cy="600164"/>
          </a:xfrm>
          <a:prstGeom prst="rect">
            <a:avLst/>
          </a:prstGeom>
          <a:noFill/>
        </p:spPr>
        <p:txBody>
          <a:bodyPr wrap="none" rtlCol="0">
            <a:spAutoFit/>
          </a:bodyPr>
          <a:lstStyle/>
          <a:p>
            <a:r>
              <a:rPr lang="ja-JP" altLang="en-US" sz="3300" b="1" dirty="0">
                <a:solidFill>
                  <a:srgbClr val="C00000"/>
                </a:solidFill>
                <a:latin typeface="Meiryo UI" panose="020B0604030504040204" pitchFamily="50" charset="-128"/>
                <a:ea typeface="Meiryo UI" panose="020B0604030504040204" pitchFamily="50" charset="-128"/>
              </a:rPr>
              <a:t>今、なぜ高精度時刻同期が必要なのか</a:t>
            </a:r>
            <a:r>
              <a:rPr kumimoji="1" lang="ja-JP" altLang="en-US" sz="3300" b="1" dirty="0">
                <a:solidFill>
                  <a:srgbClr val="C00000"/>
                </a:solidFill>
                <a:latin typeface="Meiryo UI" panose="020B0604030504040204" pitchFamily="50" charset="-128"/>
                <a:ea typeface="Meiryo UI" panose="020B0604030504040204" pitchFamily="50" charset="-128"/>
              </a:rPr>
              <a:t>？（</a:t>
            </a:r>
            <a:r>
              <a:rPr kumimoji="1" lang="en-US" altLang="ja-JP" sz="3300" b="1" dirty="0">
                <a:solidFill>
                  <a:srgbClr val="C00000"/>
                </a:solidFill>
                <a:latin typeface="Meiryo UI" panose="020B0604030504040204" pitchFamily="50" charset="-128"/>
                <a:ea typeface="Meiryo UI" panose="020B0604030504040204" pitchFamily="50" charset="-128"/>
              </a:rPr>
              <a:t>2</a:t>
            </a:r>
            <a:r>
              <a:rPr kumimoji="1" lang="ja-JP" altLang="en-US" sz="3300" b="1" dirty="0">
                <a:solidFill>
                  <a:srgbClr val="C00000"/>
                </a:solidFill>
                <a:latin typeface="Meiryo UI" panose="020B0604030504040204" pitchFamily="50" charset="-128"/>
                <a:ea typeface="Meiryo UI" panose="020B0604030504040204" pitchFamily="50" charset="-128"/>
              </a:rPr>
              <a:t>）</a:t>
            </a:r>
          </a:p>
        </p:txBody>
      </p:sp>
      <p:sp>
        <p:nvSpPr>
          <p:cNvPr id="7" name="テキスト ボックス 6">
            <a:extLst>
              <a:ext uri="{FF2B5EF4-FFF2-40B4-BE49-F238E27FC236}">
                <a16:creationId xmlns:a16="http://schemas.microsoft.com/office/drawing/2014/main" id="{330AB7CA-DCA9-4EA2-AFCA-870E66F49FC2}"/>
              </a:ext>
            </a:extLst>
          </p:cNvPr>
          <p:cNvSpPr txBox="1"/>
          <p:nvPr/>
        </p:nvSpPr>
        <p:spPr>
          <a:xfrm>
            <a:off x="204236" y="1650661"/>
            <a:ext cx="8701639" cy="646331"/>
          </a:xfrm>
          <a:prstGeom prst="rect">
            <a:avLst/>
          </a:prstGeom>
          <a:noFill/>
          <a:ln>
            <a:solidFill>
              <a:schemeClr val="tx1"/>
            </a:solidFill>
          </a:ln>
        </p:spPr>
        <p:txBody>
          <a:bodyPr wrap="square" rtlCol="0">
            <a:spAutoFit/>
          </a:bodyPr>
          <a:lstStyle/>
          <a:p>
            <a:pPr marL="385763" indent="-385763">
              <a:buAutoNum type="alphaUcPeriod"/>
            </a:pPr>
            <a:r>
              <a:rPr kumimoji="1" lang="ja-JP" altLang="en-US" b="1" dirty="0"/>
              <a:t>　</a:t>
            </a:r>
            <a:r>
              <a:rPr kumimoji="1" lang="en-US" altLang="ja-JP" b="1" dirty="0"/>
              <a:t>Soceity5.0</a:t>
            </a:r>
            <a:r>
              <a:rPr lang="ja-JP" altLang="en-US" b="1" dirty="0"/>
              <a:t>に示されているようにあらゆるモノがネットワークに</a:t>
            </a:r>
            <a:r>
              <a:rPr kumimoji="1" lang="ja-JP" altLang="en-US" b="1" dirty="0"/>
              <a:t>つながる</a:t>
            </a:r>
            <a:endParaRPr kumimoji="1" lang="en-US" altLang="ja-JP" b="1" dirty="0"/>
          </a:p>
          <a:p>
            <a:r>
              <a:rPr lang="ja-JP" altLang="en-US" b="1" dirty="0"/>
              <a:t>　　　</a:t>
            </a:r>
            <a:r>
              <a:rPr kumimoji="1" lang="ja-JP" altLang="en-US" b="1" dirty="0"/>
              <a:t>高度情報化社会に入っています。</a:t>
            </a:r>
          </a:p>
        </p:txBody>
      </p:sp>
      <p:pic>
        <p:nvPicPr>
          <p:cNvPr id="16" name="図 15">
            <a:extLst>
              <a:ext uri="{FF2B5EF4-FFF2-40B4-BE49-F238E27FC236}">
                <a16:creationId xmlns:a16="http://schemas.microsoft.com/office/drawing/2014/main" id="{86657A05-C792-4D59-894D-A369BEF4D6BE}"/>
              </a:ext>
            </a:extLst>
          </p:cNvPr>
          <p:cNvPicPr>
            <a:picLocks noChangeAspect="1"/>
          </p:cNvPicPr>
          <p:nvPr/>
        </p:nvPicPr>
        <p:blipFill>
          <a:blip r:embed="rId2"/>
          <a:stretch>
            <a:fillRect/>
          </a:stretch>
        </p:blipFill>
        <p:spPr>
          <a:xfrm>
            <a:off x="1" y="2561898"/>
            <a:ext cx="4424327" cy="2943553"/>
          </a:xfrm>
          <a:prstGeom prst="rect">
            <a:avLst/>
          </a:prstGeom>
        </p:spPr>
      </p:pic>
      <p:pic>
        <p:nvPicPr>
          <p:cNvPr id="21" name="図 20">
            <a:extLst>
              <a:ext uri="{FF2B5EF4-FFF2-40B4-BE49-F238E27FC236}">
                <a16:creationId xmlns:a16="http://schemas.microsoft.com/office/drawing/2014/main" id="{2265469A-7139-4461-857D-D79445AFE864}"/>
              </a:ext>
            </a:extLst>
          </p:cNvPr>
          <p:cNvPicPr>
            <a:picLocks noChangeAspect="1"/>
          </p:cNvPicPr>
          <p:nvPr/>
        </p:nvPicPr>
        <p:blipFill>
          <a:blip r:embed="rId3"/>
          <a:stretch>
            <a:fillRect/>
          </a:stretch>
        </p:blipFill>
        <p:spPr>
          <a:xfrm>
            <a:off x="4652498" y="2500443"/>
            <a:ext cx="4305765" cy="3334791"/>
          </a:xfrm>
          <a:prstGeom prst="rect">
            <a:avLst/>
          </a:prstGeom>
        </p:spPr>
      </p:pic>
    </p:spTree>
    <p:extLst>
      <p:ext uri="{BB962C8B-B14F-4D97-AF65-F5344CB8AC3E}">
        <p14:creationId xmlns:p14="http://schemas.microsoft.com/office/powerpoint/2010/main" val="3337599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4E004B5-C174-4540-B3F2-D0E15112D9FE}"/>
              </a:ext>
            </a:extLst>
          </p:cNvPr>
          <p:cNvSpPr txBox="1"/>
          <p:nvPr/>
        </p:nvSpPr>
        <p:spPr>
          <a:xfrm>
            <a:off x="199254" y="923644"/>
            <a:ext cx="3932487" cy="600164"/>
          </a:xfrm>
          <a:prstGeom prst="rect">
            <a:avLst/>
          </a:prstGeom>
          <a:noFill/>
        </p:spPr>
        <p:txBody>
          <a:bodyPr wrap="none" rtlCol="0">
            <a:spAutoFit/>
          </a:bodyPr>
          <a:lstStyle/>
          <a:p>
            <a:r>
              <a:rPr kumimoji="1" lang="ja-JP" altLang="en-US" sz="3300" b="1" dirty="0">
                <a:solidFill>
                  <a:srgbClr val="C00000"/>
                </a:solidFill>
                <a:latin typeface="Meiryo UI" panose="020B0604030504040204" pitchFamily="50" charset="-128"/>
                <a:ea typeface="Meiryo UI" panose="020B0604030504040204" pitchFamily="50" charset="-128"/>
              </a:rPr>
              <a:t>シームレス</a:t>
            </a:r>
            <a:r>
              <a:rPr lang="en-US" altLang="ja-JP" sz="3300" b="1" dirty="0">
                <a:solidFill>
                  <a:srgbClr val="C00000"/>
                </a:solidFill>
                <a:latin typeface="Meiryo UI" panose="020B0604030504040204" pitchFamily="50" charset="-128"/>
                <a:ea typeface="Meiryo UI" panose="020B0604030504040204" pitchFamily="50" charset="-128"/>
              </a:rPr>
              <a:t>PN</a:t>
            </a:r>
            <a:r>
              <a:rPr lang="en-US" altLang="ja-JP" sz="3300" b="1" dirty="0">
                <a:latin typeface="Meiryo UI" panose="020B0604030504040204" pitchFamily="50" charset="-128"/>
                <a:ea typeface="Meiryo UI" panose="020B0604030504040204" pitchFamily="50" charset="-128"/>
              </a:rPr>
              <a:t>T</a:t>
            </a:r>
            <a:r>
              <a:rPr lang="ja-JP" altLang="en-US" sz="3300" b="1" dirty="0">
                <a:solidFill>
                  <a:srgbClr val="C00000"/>
                </a:solidFill>
                <a:latin typeface="Meiryo UI" panose="020B0604030504040204" pitchFamily="50" charset="-128"/>
                <a:ea typeface="Meiryo UI" panose="020B0604030504040204" pitchFamily="50" charset="-128"/>
              </a:rPr>
              <a:t>とは？</a:t>
            </a:r>
            <a:endParaRPr kumimoji="1" lang="ja-JP" altLang="en-US" sz="3300" b="1" dirty="0">
              <a:solidFill>
                <a:srgbClr val="C00000"/>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AE5B6B9A-6B46-48CC-A837-6EFAA4517565}"/>
              </a:ext>
            </a:extLst>
          </p:cNvPr>
          <p:cNvSpPr txBox="1"/>
          <p:nvPr/>
        </p:nvSpPr>
        <p:spPr>
          <a:xfrm>
            <a:off x="781367" y="2892288"/>
            <a:ext cx="3005951" cy="923330"/>
          </a:xfrm>
          <a:prstGeom prst="rect">
            <a:avLst/>
          </a:prstGeom>
          <a:noFill/>
        </p:spPr>
        <p:txBody>
          <a:bodyPr wrap="none" rtlCol="0">
            <a:spAutoFit/>
          </a:bodyPr>
          <a:lstStyle/>
          <a:p>
            <a:pPr algn="ctr"/>
            <a:r>
              <a:rPr kumimoji="1" lang="en-US" altLang="ja-JP" dirty="0">
                <a:latin typeface="HGS創英角ﾎﾟｯﾌﾟ体" panose="040B0A00000000000000" pitchFamily="50" charset="-128"/>
                <a:ea typeface="HGS創英角ﾎﾟｯﾌﾟ体" panose="040B0A00000000000000" pitchFamily="50" charset="-128"/>
              </a:rPr>
              <a:t>GNSS</a:t>
            </a:r>
            <a:r>
              <a:rPr kumimoji="1" lang="ja-JP" altLang="en-US" dirty="0">
                <a:latin typeface="HGS創英角ﾎﾟｯﾌﾟ体" panose="040B0A00000000000000" pitchFamily="50" charset="-128"/>
                <a:ea typeface="HGS創英角ﾎﾟｯﾌﾟ体" panose="040B0A00000000000000" pitchFamily="50" charset="-128"/>
              </a:rPr>
              <a:t>受信機から見れば</a:t>
            </a:r>
            <a:endParaRPr kumimoji="1" lang="en-US" altLang="ja-JP" dirty="0">
              <a:latin typeface="HGS創英角ﾎﾟｯﾌﾟ体" panose="040B0A00000000000000" pitchFamily="50" charset="-128"/>
              <a:ea typeface="HGS創英角ﾎﾟｯﾌﾟ体" panose="040B0A00000000000000" pitchFamily="50" charset="-128"/>
            </a:endParaRPr>
          </a:p>
          <a:p>
            <a:pPr algn="ctr"/>
            <a:r>
              <a:rPr lang="en-US" altLang="ja-JP" dirty="0">
                <a:latin typeface="HGS創英角ﾎﾟｯﾌﾟ体" panose="040B0A00000000000000" pitchFamily="50" charset="-128"/>
                <a:ea typeface="HGS創英角ﾎﾟｯﾌﾟ体" panose="040B0A00000000000000" pitchFamily="50" charset="-128"/>
              </a:rPr>
              <a:t>GPS</a:t>
            </a:r>
            <a:r>
              <a:rPr lang="ja-JP" altLang="en-US" dirty="0">
                <a:latin typeface="HGS創英角ﾎﾟｯﾌﾟ体" panose="040B0A00000000000000" pitchFamily="50" charset="-128"/>
                <a:ea typeface="HGS創英角ﾎﾟｯﾌﾟ体" panose="040B0A00000000000000" pitchFamily="50" charset="-128"/>
              </a:rPr>
              <a:t>も</a:t>
            </a:r>
            <a:r>
              <a:rPr lang="en-US" altLang="ja-JP" dirty="0" err="1">
                <a:latin typeface="HGS創英角ﾎﾟｯﾌﾟ体" panose="040B0A00000000000000" pitchFamily="50" charset="-128"/>
                <a:ea typeface="HGS創英角ﾎﾟｯﾌﾟ体" panose="040B0A00000000000000" pitchFamily="50" charset="-128"/>
              </a:rPr>
              <a:t>iPNT</a:t>
            </a:r>
            <a:r>
              <a:rPr lang="ja-JP" altLang="en-US" dirty="0">
                <a:latin typeface="HGS創英角ﾎﾟｯﾌﾟ体" panose="040B0A00000000000000" pitchFamily="50" charset="-128"/>
                <a:ea typeface="HGS創英角ﾎﾟｯﾌﾟ体" panose="040B0A00000000000000" pitchFamily="50" charset="-128"/>
              </a:rPr>
              <a:t>も</a:t>
            </a:r>
            <a:r>
              <a:rPr lang="ja-JP" altLang="en-US" dirty="0">
                <a:solidFill>
                  <a:srgbClr val="C00000"/>
                </a:solidFill>
                <a:latin typeface="HGS創英角ﾎﾟｯﾌﾟ体" panose="040B0A00000000000000" pitchFamily="50" charset="-128"/>
                <a:ea typeface="HGS創英角ﾎﾟｯﾌﾟ体" panose="040B0A00000000000000" pitchFamily="50" charset="-128"/>
              </a:rPr>
              <a:t>同じ</a:t>
            </a:r>
            <a:r>
              <a:rPr lang="en-US" altLang="ja-JP" dirty="0">
                <a:solidFill>
                  <a:srgbClr val="C00000"/>
                </a:solidFill>
                <a:latin typeface="HGS創英角ﾎﾟｯﾌﾟ体" panose="040B0A00000000000000" pitchFamily="50" charset="-128"/>
                <a:ea typeface="HGS創英角ﾎﾟｯﾌﾟ体" panose="040B0A00000000000000" pitchFamily="50" charset="-128"/>
              </a:rPr>
              <a:t>GNSS</a:t>
            </a:r>
            <a:r>
              <a:rPr lang="ja-JP" altLang="en-US" dirty="0">
                <a:solidFill>
                  <a:srgbClr val="C00000"/>
                </a:solidFill>
                <a:latin typeface="HGS創英角ﾎﾟｯﾌﾟ体" panose="040B0A00000000000000" pitchFamily="50" charset="-128"/>
                <a:ea typeface="HGS創英角ﾎﾟｯﾌﾟ体" panose="040B0A00000000000000" pitchFamily="50" charset="-128"/>
              </a:rPr>
              <a:t>信号</a:t>
            </a:r>
            <a:endParaRPr lang="en-US" altLang="ja-JP" dirty="0">
              <a:solidFill>
                <a:srgbClr val="C00000"/>
              </a:solidFill>
              <a:latin typeface="HGS創英角ﾎﾟｯﾌﾟ体" panose="040B0A00000000000000" pitchFamily="50" charset="-128"/>
              <a:ea typeface="HGS創英角ﾎﾟｯﾌﾟ体" panose="040B0A00000000000000" pitchFamily="50" charset="-128"/>
            </a:endParaRPr>
          </a:p>
          <a:p>
            <a:pPr algn="ctr"/>
            <a:endParaRPr lang="en-US" altLang="ja-JP" dirty="0">
              <a:latin typeface="HGS創英角ﾎﾟｯﾌﾟ体" panose="040B0A00000000000000" pitchFamily="50" charset="-128"/>
              <a:ea typeface="HGS創英角ﾎﾟｯﾌﾟ体" panose="040B0A00000000000000" pitchFamily="50" charset="-128"/>
            </a:endParaRPr>
          </a:p>
        </p:txBody>
      </p:sp>
      <p:pic>
        <p:nvPicPr>
          <p:cNvPr id="6" name="Picture 2" descr="ãGPSåä¿¡æ© ã¤ã©ã¹ããã®ç»åæ¤ç´¢çµæ">
            <a:extLst>
              <a:ext uri="{FF2B5EF4-FFF2-40B4-BE49-F238E27FC236}">
                <a16:creationId xmlns:a16="http://schemas.microsoft.com/office/drawing/2014/main" id="{465C25B9-C1C4-4B0F-AE92-9821560A44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988" y="3718086"/>
            <a:ext cx="1045681" cy="78426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79EB0C32-E676-4926-B8CE-CCF8FEEDEEF4}"/>
              </a:ext>
            </a:extLst>
          </p:cNvPr>
          <p:cNvSpPr txBox="1"/>
          <p:nvPr/>
        </p:nvSpPr>
        <p:spPr>
          <a:xfrm>
            <a:off x="1852183" y="5623588"/>
            <a:ext cx="1085554" cy="300082"/>
          </a:xfrm>
          <a:prstGeom prst="rect">
            <a:avLst/>
          </a:prstGeom>
          <a:noFill/>
        </p:spPr>
        <p:txBody>
          <a:bodyPr wrap="none" rtlCol="0">
            <a:spAutoFit/>
          </a:bodyPr>
          <a:lstStyle/>
          <a:p>
            <a:r>
              <a:rPr kumimoji="1" lang="en-US" altLang="ja-JP" sz="1350" dirty="0"/>
              <a:t>GNSS</a:t>
            </a:r>
            <a:r>
              <a:rPr kumimoji="1" lang="ja-JP" altLang="en-US" sz="1350" dirty="0"/>
              <a:t>受信機</a:t>
            </a:r>
          </a:p>
        </p:txBody>
      </p:sp>
      <p:grpSp>
        <p:nvGrpSpPr>
          <p:cNvPr id="8" name="グループ化 7">
            <a:extLst>
              <a:ext uri="{FF2B5EF4-FFF2-40B4-BE49-F238E27FC236}">
                <a16:creationId xmlns:a16="http://schemas.microsoft.com/office/drawing/2014/main" id="{B5D48723-A6A6-42E0-82A3-EEAB0EB29DAC}"/>
              </a:ext>
            </a:extLst>
          </p:cNvPr>
          <p:cNvGrpSpPr/>
          <p:nvPr/>
        </p:nvGrpSpPr>
        <p:grpSpPr>
          <a:xfrm>
            <a:off x="2973922" y="3603573"/>
            <a:ext cx="764067" cy="567592"/>
            <a:chOff x="2190750" y="1247775"/>
            <a:chExt cx="4762500" cy="4362450"/>
          </a:xfrm>
        </p:grpSpPr>
        <p:pic>
          <p:nvPicPr>
            <p:cNvPr id="9" name="図 8">
              <a:extLst>
                <a:ext uri="{FF2B5EF4-FFF2-40B4-BE49-F238E27FC236}">
                  <a16:creationId xmlns:a16="http://schemas.microsoft.com/office/drawing/2014/main" id="{36B26FC3-57C7-49CE-A37F-63C68ABB95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750" y="1247775"/>
              <a:ext cx="4762500" cy="4362450"/>
            </a:xfrm>
            <a:prstGeom prst="rect">
              <a:avLst/>
            </a:prstGeom>
          </p:spPr>
        </p:pic>
        <p:pic>
          <p:nvPicPr>
            <p:cNvPr id="10" name="図 9">
              <a:extLst>
                <a:ext uri="{FF2B5EF4-FFF2-40B4-BE49-F238E27FC236}">
                  <a16:creationId xmlns:a16="http://schemas.microsoft.com/office/drawing/2014/main" id="{919FE467-4BFD-4E3B-AF7A-007CD8736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8055" y="2829715"/>
              <a:ext cx="3307889" cy="1329771"/>
            </a:xfrm>
            <a:prstGeom prst="rect">
              <a:avLst/>
            </a:prstGeom>
          </p:spPr>
        </p:pic>
      </p:grpSp>
      <p:sp>
        <p:nvSpPr>
          <p:cNvPr id="11" name="テキスト ボックス 10">
            <a:extLst>
              <a:ext uri="{FF2B5EF4-FFF2-40B4-BE49-F238E27FC236}">
                <a16:creationId xmlns:a16="http://schemas.microsoft.com/office/drawing/2014/main" id="{9B3482AE-56C8-4400-A0E6-1EE7BF6CC971}"/>
              </a:ext>
            </a:extLst>
          </p:cNvPr>
          <p:cNvSpPr txBox="1"/>
          <p:nvPr/>
        </p:nvSpPr>
        <p:spPr>
          <a:xfrm>
            <a:off x="3094673" y="3814165"/>
            <a:ext cx="517773" cy="415498"/>
          </a:xfrm>
          <a:prstGeom prst="rect">
            <a:avLst/>
          </a:prstGeom>
          <a:gradFill flip="none" rotWithShape="1">
            <a:gsLst>
              <a:gs pos="0">
                <a:schemeClr val="bg2">
                  <a:lumMod val="90000"/>
                  <a:shade val="30000"/>
                  <a:satMod val="115000"/>
                </a:schemeClr>
              </a:gs>
              <a:gs pos="50000">
                <a:schemeClr val="bg2">
                  <a:lumMod val="90000"/>
                  <a:shade val="67500"/>
                  <a:satMod val="115000"/>
                </a:schemeClr>
              </a:gs>
              <a:gs pos="100000">
                <a:schemeClr val="bg2">
                  <a:lumMod val="90000"/>
                  <a:shade val="100000"/>
                  <a:satMod val="115000"/>
                </a:schemeClr>
              </a:gs>
            </a:gsLst>
            <a:lin ang="16200000" scaled="1"/>
            <a:tileRect/>
          </a:gradFill>
        </p:spPr>
        <p:txBody>
          <a:bodyPr wrap="square" rtlCol="0">
            <a:spAutoFit/>
          </a:bodyPr>
          <a:lstStyle/>
          <a:p>
            <a:r>
              <a:rPr kumimoji="1" lang="en-US" altLang="ja-JP" sz="1050" dirty="0" err="1">
                <a:latin typeface="Arial Black" panose="020B0A04020102020204" pitchFamily="34" charset="0"/>
              </a:rPr>
              <a:t>iPN</a:t>
            </a:r>
            <a:r>
              <a:rPr kumimoji="1" lang="en-US" altLang="ja-JP" sz="1050" dirty="0" err="1">
                <a:solidFill>
                  <a:srgbClr val="C00000"/>
                </a:solidFill>
                <a:latin typeface="Arial Black" panose="020B0A04020102020204" pitchFamily="34" charset="0"/>
              </a:rPr>
              <a:t>T</a:t>
            </a:r>
            <a:endParaRPr kumimoji="1" lang="en-US" altLang="ja-JP" sz="1050" dirty="0">
              <a:solidFill>
                <a:srgbClr val="C00000"/>
              </a:solidFill>
              <a:latin typeface="Arial Black" panose="020B0A04020102020204" pitchFamily="34" charset="0"/>
            </a:endParaRPr>
          </a:p>
        </p:txBody>
      </p:sp>
      <p:pic>
        <p:nvPicPr>
          <p:cNvPr id="12" name="図 11">
            <a:extLst>
              <a:ext uri="{FF2B5EF4-FFF2-40B4-BE49-F238E27FC236}">
                <a16:creationId xmlns:a16="http://schemas.microsoft.com/office/drawing/2014/main" id="{A0E807CB-7ACE-4918-9E8D-5AAD307CEF93}"/>
              </a:ext>
            </a:extLst>
          </p:cNvPr>
          <p:cNvPicPr>
            <a:picLocks noChangeAspect="1"/>
          </p:cNvPicPr>
          <p:nvPr/>
        </p:nvPicPr>
        <p:blipFill>
          <a:blip r:embed="rId5"/>
          <a:stretch>
            <a:fillRect/>
          </a:stretch>
        </p:blipFill>
        <p:spPr>
          <a:xfrm rot="3052369">
            <a:off x="1507922" y="4553592"/>
            <a:ext cx="887699" cy="269925"/>
          </a:xfrm>
          <a:prstGeom prst="rect">
            <a:avLst/>
          </a:prstGeom>
        </p:spPr>
      </p:pic>
      <p:pic>
        <p:nvPicPr>
          <p:cNvPr id="13" name="図 12">
            <a:extLst>
              <a:ext uri="{FF2B5EF4-FFF2-40B4-BE49-F238E27FC236}">
                <a16:creationId xmlns:a16="http://schemas.microsoft.com/office/drawing/2014/main" id="{F5ACF29C-32D7-4151-9F2F-C16A11FE91D3}"/>
              </a:ext>
            </a:extLst>
          </p:cNvPr>
          <p:cNvPicPr>
            <a:picLocks noChangeAspect="1"/>
          </p:cNvPicPr>
          <p:nvPr/>
        </p:nvPicPr>
        <p:blipFill>
          <a:blip r:embed="rId5"/>
          <a:stretch>
            <a:fillRect/>
          </a:stretch>
        </p:blipFill>
        <p:spPr>
          <a:xfrm rot="18547631" flipH="1">
            <a:off x="2378516" y="4553591"/>
            <a:ext cx="887699" cy="269925"/>
          </a:xfrm>
          <a:prstGeom prst="rect">
            <a:avLst/>
          </a:prstGeom>
        </p:spPr>
      </p:pic>
      <p:pic>
        <p:nvPicPr>
          <p:cNvPr id="14" name="Picture 4" descr="ãGPSåä¿¡æ© ã¤ã©ã¹ããã®ç»åæ¤ç´¢çµæ">
            <a:extLst>
              <a:ext uri="{FF2B5EF4-FFF2-40B4-BE49-F238E27FC236}">
                <a16:creationId xmlns:a16="http://schemas.microsoft.com/office/drawing/2014/main" id="{E3FD2AF7-8FAC-4DA9-A857-5C265BE8839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8070" y="5122171"/>
            <a:ext cx="482474" cy="427648"/>
          </a:xfrm>
          <a:prstGeom prst="rect">
            <a:avLst/>
          </a:prstGeom>
          <a:noFill/>
          <a:extLst>
            <a:ext uri="{909E8E84-426E-40DD-AFC4-6F175D3DCCD1}">
              <a14:hiddenFill xmlns:a14="http://schemas.microsoft.com/office/drawing/2010/main">
                <a:solidFill>
                  <a:srgbClr val="FFFFFF"/>
                </a:solidFill>
              </a14:hiddenFill>
            </a:ext>
          </a:extLst>
        </p:spPr>
      </p:pic>
      <p:pic>
        <p:nvPicPr>
          <p:cNvPr id="15" name="図 14">
            <a:extLst>
              <a:ext uri="{FF2B5EF4-FFF2-40B4-BE49-F238E27FC236}">
                <a16:creationId xmlns:a16="http://schemas.microsoft.com/office/drawing/2014/main" id="{C4879ECD-C609-4D84-8820-411ADDDF8E90}"/>
              </a:ext>
            </a:extLst>
          </p:cNvPr>
          <p:cNvPicPr>
            <a:picLocks noChangeAspect="1"/>
          </p:cNvPicPr>
          <p:nvPr/>
        </p:nvPicPr>
        <p:blipFill>
          <a:blip r:embed="rId7"/>
          <a:stretch>
            <a:fillRect/>
          </a:stretch>
        </p:blipFill>
        <p:spPr>
          <a:xfrm>
            <a:off x="5075262" y="3117055"/>
            <a:ext cx="3592974" cy="2714747"/>
          </a:xfrm>
          <a:prstGeom prst="rect">
            <a:avLst/>
          </a:prstGeom>
        </p:spPr>
      </p:pic>
      <p:sp>
        <p:nvSpPr>
          <p:cNvPr id="17" name="テキスト ボックス 16">
            <a:extLst>
              <a:ext uri="{FF2B5EF4-FFF2-40B4-BE49-F238E27FC236}">
                <a16:creationId xmlns:a16="http://schemas.microsoft.com/office/drawing/2014/main" id="{5BEFB520-9F5E-49D0-BC6F-60424CB62D2E}"/>
              </a:ext>
            </a:extLst>
          </p:cNvPr>
          <p:cNvSpPr txBox="1"/>
          <p:nvPr/>
        </p:nvSpPr>
        <p:spPr>
          <a:xfrm>
            <a:off x="338524" y="1583947"/>
            <a:ext cx="7329251" cy="923330"/>
          </a:xfrm>
          <a:prstGeom prst="rect">
            <a:avLst/>
          </a:prstGeom>
          <a:noFill/>
          <a:ln>
            <a:solidFill>
              <a:schemeClr val="tx1"/>
            </a:solidFill>
          </a:ln>
        </p:spPr>
        <p:txBody>
          <a:bodyPr wrap="none" rtlCol="0">
            <a:spAutoFit/>
          </a:bodyPr>
          <a:lstStyle/>
          <a:p>
            <a:pPr marL="385763" indent="-385763">
              <a:buAutoNum type="alphaUcPeriod"/>
            </a:pPr>
            <a:r>
              <a:rPr kumimoji="1" lang="ja-JP" altLang="en-US" b="1" dirty="0"/>
              <a:t>　</a:t>
            </a:r>
            <a:r>
              <a:rPr lang="ja-JP" altLang="en-US" b="1" dirty="0"/>
              <a:t>高精度時刻は、</a:t>
            </a:r>
            <a:r>
              <a:rPr lang="en-US" altLang="ja-JP" b="1" dirty="0"/>
              <a:t>GNSS</a:t>
            </a:r>
            <a:r>
              <a:rPr lang="ja-JP" altLang="en-US" b="1" dirty="0"/>
              <a:t>受信機で出力します。</a:t>
            </a:r>
            <a:endParaRPr lang="en-US" altLang="ja-JP" b="1" dirty="0"/>
          </a:p>
          <a:p>
            <a:r>
              <a:rPr lang="ja-JP" altLang="en-US" b="1" dirty="0"/>
              <a:t>　　　</a:t>
            </a:r>
            <a:r>
              <a:rPr lang="ja-JP" altLang="en-US" b="1" dirty="0">
                <a:solidFill>
                  <a:srgbClr val="C00000"/>
                </a:solidFill>
              </a:rPr>
              <a:t>屋外</a:t>
            </a:r>
            <a:r>
              <a:rPr lang="ja-JP" altLang="en-US" b="1" dirty="0"/>
              <a:t>では、</a:t>
            </a:r>
            <a:r>
              <a:rPr lang="ja-JP" altLang="en-US" b="1" dirty="0">
                <a:solidFill>
                  <a:srgbClr val="C00000"/>
                </a:solidFill>
              </a:rPr>
              <a:t>みちびき信号</a:t>
            </a:r>
            <a:r>
              <a:rPr lang="ja-JP" altLang="en-US" b="1" dirty="0"/>
              <a:t>、</a:t>
            </a:r>
            <a:r>
              <a:rPr lang="ja-JP" altLang="en-US" b="1" dirty="0">
                <a:solidFill>
                  <a:srgbClr val="C00000"/>
                </a:solidFill>
              </a:rPr>
              <a:t>屋内</a:t>
            </a:r>
            <a:r>
              <a:rPr lang="ja-JP" altLang="en-US" b="1" dirty="0"/>
              <a:t>では、</a:t>
            </a:r>
            <a:r>
              <a:rPr lang="en-US" altLang="ja-JP" b="1" dirty="0">
                <a:solidFill>
                  <a:srgbClr val="C00000"/>
                </a:solidFill>
              </a:rPr>
              <a:t>IPNT</a:t>
            </a:r>
            <a:r>
              <a:rPr lang="ja-JP" altLang="en-US" b="1" dirty="0">
                <a:solidFill>
                  <a:srgbClr val="C00000"/>
                </a:solidFill>
              </a:rPr>
              <a:t>信号</a:t>
            </a:r>
            <a:r>
              <a:rPr lang="ja-JP" altLang="en-US" b="1" dirty="0"/>
              <a:t>を受信します。</a:t>
            </a:r>
            <a:endParaRPr lang="en-US" altLang="ja-JP" b="1" dirty="0"/>
          </a:p>
          <a:p>
            <a:r>
              <a:rPr lang="ja-JP" altLang="en-US" b="1" dirty="0"/>
              <a:t>　　　</a:t>
            </a:r>
            <a:r>
              <a:rPr lang="ja-JP" altLang="en-US" b="1" u="sng" dirty="0"/>
              <a:t>どちらも</a:t>
            </a:r>
            <a:r>
              <a:rPr lang="en-US" altLang="ja-JP" b="1" u="sng" dirty="0"/>
              <a:t>GNSS</a:t>
            </a:r>
            <a:r>
              <a:rPr lang="ja-JP" altLang="en-US" b="1" u="sng" dirty="0"/>
              <a:t>受信機で受信することができます。</a:t>
            </a:r>
            <a:endParaRPr lang="en-US" altLang="ja-JP" b="1" u="sng" dirty="0"/>
          </a:p>
        </p:txBody>
      </p:sp>
    </p:spTree>
    <p:extLst>
      <p:ext uri="{BB962C8B-B14F-4D97-AF65-F5344CB8AC3E}">
        <p14:creationId xmlns:p14="http://schemas.microsoft.com/office/powerpoint/2010/main" val="3904983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2540065-1A3D-46CE-BD98-9C60E364DF59}"/>
              </a:ext>
            </a:extLst>
          </p:cNvPr>
          <p:cNvSpPr txBox="1"/>
          <p:nvPr/>
        </p:nvSpPr>
        <p:spPr>
          <a:xfrm>
            <a:off x="199254" y="923644"/>
            <a:ext cx="2327881" cy="600164"/>
          </a:xfrm>
          <a:prstGeom prst="rect">
            <a:avLst/>
          </a:prstGeom>
          <a:noFill/>
        </p:spPr>
        <p:txBody>
          <a:bodyPr wrap="none" rtlCol="0">
            <a:spAutoFit/>
          </a:bodyPr>
          <a:lstStyle/>
          <a:p>
            <a:r>
              <a:rPr kumimoji="1" lang="en-US" altLang="ja-JP" sz="3300" b="1" dirty="0" err="1">
                <a:solidFill>
                  <a:srgbClr val="C00000"/>
                </a:solidFill>
                <a:latin typeface="Meiryo UI" panose="020B0604030504040204" pitchFamily="50" charset="-128"/>
                <a:ea typeface="Meiryo UI" panose="020B0604030504040204" pitchFamily="50" charset="-128"/>
              </a:rPr>
              <a:t>iPN</a:t>
            </a:r>
            <a:r>
              <a:rPr kumimoji="1" lang="en-US" altLang="ja-JP" sz="3300" b="1" dirty="0" err="1">
                <a:latin typeface="Meiryo UI" panose="020B0604030504040204" pitchFamily="50" charset="-128"/>
                <a:ea typeface="Meiryo UI" panose="020B0604030504040204" pitchFamily="50" charset="-128"/>
              </a:rPr>
              <a:t>T</a:t>
            </a:r>
            <a:r>
              <a:rPr kumimoji="1" lang="ja-JP" altLang="en-US" sz="3300" b="1" dirty="0">
                <a:solidFill>
                  <a:srgbClr val="C00000"/>
                </a:solidFill>
                <a:latin typeface="Meiryo UI" panose="020B0604030504040204" pitchFamily="50" charset="-128"/>
                <a:ea typeface="Meiryo UI" panose="020B0604030504040204" pitchFamily="50" charset="-128"/>
              </a:rPr>
              <a:t>とは？</a:t>
            </a:r>
          </a:p>
        </p:txBody>
      </p:sp>
      <p:sp>
        <p:nvSpPr>
          <p:cNvPr id="7" name="テキスト ボックス 6">
            <a:extLst>
              <a:ext uri="{FF2B5EF4-FFF2-40B4-BE49-F238E27FC236}">
                <a16:creationId xmlns:a16="http://schemas.microsoft.com/office/drawing/2014/main" id="{330AB7CA-DCA9-4EA2-AFCA-870E66F49FC2}"/>
              </a:ext>
            </a:extLst>
          </p:cNvPr>
          <p:cNvSpPr txBox="1"/>
          <p:nvPr/>
        </p:nvSpPr>
        <p:spPr>
          <a:xfrm>
            <a:off x="366205" y="1622975"/>
            <a:ext cx="7645042" cy="830997"/>
          </a:xfrm>
          <a:prstGeom prst="rect">
            <a:avLst/>
          </a:prstGeom>
          <a:noFill/>
          <a:ln>
            <a:solidFill>
              <a:schemeClr val="tx1"/>
            </a:solidFill>
          </a:ln>
        </p:spPr>
        <p:txBody>
          <a:bodyPr wrap="none" rtlCol="0">
            <a:spAutoFit/>
          </a:bodyPr>
          <a:lstStyle/>
          <a:p>
            <a:pPr marL="385763" indent="-385763">
              <a:buAutoNum type="alphaUcPeriod"/>
            </a:pPr>
            <a:r>
              <a:rPr kumimoji="1" lang="ja-JP" altLang="en-US" sz="2400" b="1" dirty="0"/>
              <a:t>　</a:t>
            </a:r>
            <a:r>
              <a:rPr kumimoji="1" lang="en-US" altLang="ja-JP" sz="2400" b="1" dirty="0">
                <a:solidFill>
                  <a:srgbClr val="C00000"/>
                </a:solidFill>
              </a:rPr>
              <a:t>JAXA</a:t>
            </a:r>
            <a:r>
              <a:rPr kumimoji="1" lang="ja-JP" altLang="en-US" sz="2400" b="1" dirty="0"/>
              <a:t>が開発した</a:t>
            </a:r>
            <a:r>
              <a:rPr kumimoji="1" lang="en-US" altLang="ja-JP" sz="2400" b="1" dirty="0"/>
              <a:t>GNSS</a:t>
            </a:r>
            <a:r>
              <a:rPr kumimoji="1" lang="ja-JP" altLang="en-US" sz="2400" b="1" dirty="0"/>
              <a:t>屋内技術の</a:t>
            </a:r>
            <a:r>
              <a:rPr kumimoji="1" lang="en-US" altLang="ja-JP" sz="2400" b="1" dirty="0">
                <a:solidFill>
                  <a:srgbClr val="C00000"/>
                </a:solidFill>
              </a:rPr>
              <a:t>IMES</a:t>
            </a:r>
            <a:r>
              <a:rPr lang="ja-JP" altLang="en-US" sz="2400" b="1" dirty="0"/>
              <a:t>に</a:t>
            </a:r>
            <a:endParaRPr lang="en-US" altLang="ja-JP" sz="2400" b="1" dirty="0"/>
          </a:p>
          <a:p>
            <a:r>
              <a:rPr lang="ja-JP" altLang="en-US" sz="2400" b="1" dirty="0"/>
              <a:t>　　　</a:t>
            </a:r>
            <a:r>
              <a:rPr lang="ja-JP" altLang="en-US" sz="2400" b="1" u="sng" dirty="0">
                <a:solidFill>
                  <a:srgbClr val="C00000"/>
                </a:solidFill>
              </a:rPr>
              <a:t>時刻情報</a:t>
            </a:r>
            <a:r>
              <a:rPr lang="ja-JP" altLang="en-US" sz="2400" b="1" u="sng" dirty="0"/>
              <a:t>を追加</a:t>
            </a:r>
            <a:r>
              <a:rPr lang="ja-JP" altLang="en-US" sz="2400" b="1" dirty="0"/>
              <a:t>した新しい屋内</a:t>
            </a:r>
            <a:r>
              <a:rPr lang="en-US" altLang="ja-JP" sz="2400" b="1" dirty="0"/>
              <a:t>GNSS</a:t>
            </a:r>
            <a:r>
              <a:rPr lang="ja-JP" altLang="en-US" sz="2400" b="1" dirty="0"/>
              <a:t>技術です。</a:t>
            </a:r>
            <a:endParaRPr lang="en-US" altLang="ja-JP" sz="2400" b="1" dirty="0"/>
          </a:p>
        </p:txBody>
      </p:sp>
      <p:pic>
        <p:nvPicPr>
          <p:cNvPr id="16" name="Picture 2">
            <a:extLst>
              <a:ext uri="{FF2B5EF4-FFF2-40B4-BE49-F238E27FC236}">
                <a16:creationId xmlns:a16="http://schemas.microsoft.com/office/drawing/2014/main" id="{2BD4C65F-A009-47E0-A413-24B8B4E34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40" y="2855250"/>
            <a:ext cx="4219982" cy="278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吹き出し: 円形 4">
            <a:extLst>
              <a:ext uri="{FF2B5EF4-FFF2-40B4-BE49-F238E27FC236}">
                <a16:creationId xmlns:a16="http://schemas.microsoft.com/office/drawing/2014/main" id="{E0906911-955E-48FC-925E-C467D0984115}"/>
              </a:ext>
            </a:extLst>
          </p:cNvPr>
          <p:cNvSpPr/>
          <p:nvPr/>
        </p:nvSpPr>
        <p:spPr>
          <a:xfrm>
            <a:off x="5837400" y="895050"/>
            <a:ext cx="1755000" cy="534600"/>
          </a:xfrm>
          <a:prstGeom prst="wedgeEllipseCallout">
            <a:avLst>
              <a:gd name="adj1" fmla="val -28525"/>
              <a:gd name="adj2" fmla="val 786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b="1" dirty="0">
                <a:latin typeface="Meiryo UI" panose="020B0604030504040204" pitchFamily="50" charset="-128"/>
                <a:ea typeface="Meiryo UI" panose="020B0604030504040204" pitchFamily="50" charset="-128"/>
              </a:rPr>
              <a:t>位置情報送信</a:t>
            </a:r>
          </a:p>
        </p:txBody>
      </p:sp>
      <p:pic>
        <p:nvPicPr>
          <p:cNvPr id="8" name="図 7">
            <a:extLst>
              <a:ext uri="{FF2B5EF4-FFF2-40B4-BE49-F238E27FC236}">
                <a16:creationId xmlns:a16="http://schemas.microsoft.com/office/drawing/2014/main" id="{E08575D2-DA2D-469D-B651-FD158683A6B7}"/>
              </a:ext>
            </a:extLst>
          </p:cNvPr>
          <p:cNvPicPr>
            <a:picLocks noChangeAspect="1"/>
          </p:cNvPicPr>
          <p:nvPr/>
        </p:nvPicPr>
        <p:blipFill>
          <a:blip r:embed="rId3"/>
          <a:stretch>
            <a:fillRect/>
          </a:stretch>
        </p:blipFill>
        <p:spPr>
          <a:xfrm>
            <a:off x="5758108" y="2536309"/>
            <a:ext cx="2607644" cy="3186382"/>
          </a:xfrm>
          <a:prstGeom prst="rect">
            <a:avLst/>
          </a:prstGeom>
        </p:spPr>
      </p:pic>
      <p:sp>
        <p:nvSpPr>
          <p:cNvPr id="17" name="テキスト ボックス 16">
            <a:extLst>
              <a:ext uri="{FF2B5EF4-FFF2-40B4-BE49-F238E27FC236}">
                <a16:creationId xmlns:a16="http://schemas.microsoft.com/office/drawing/2014/main" id="{BC3A31CE-1F7A-4F80-B5E0-DE963863EF3A}"/>
              </a:ext>
            </a:extLst>
          </p:cNvPr>
          <p:cNvSpPr txBox="1"/>
          <p:nvPr/>
        </p:nvSpPr>
        <p:spPr>
          <a:xfrm>
            <a:off x="2395257" y="5723751"/>
            <a:ext cx="546881" cy="300082"/>
          </a:xfrm>
          <a:prstGeom prst="rect">
            <a:avLst/>
          </a:prstGeom>
          <a:noFill/>
        </p:spPr>
        <p:txBody>
          <a:bodyPr wrap="none" rtlCol="0">
            <a:spAutoFit/>
          </a:bodyPr>
          <a:lstStyle/>
          <a:p>
            <a:r>
              <a:rPr kumimoji="1" lang="en-US" altLang="ja-JP" sz="1350" b="1" dirty="0"/>
              <a:t>IMES</a:t>
            </a:r>
            <a:endParaRPr kumimoji="1" lang="ja-JP" altLang="en-US" sz="1350" b="1" dirty="0"/>
          </a:p>
        </p:txBody>
      </p:sp>
      <p:sp>
        <p:nvSpPr>
          <p:cNvPr id="21" name="テキスト ボックス 20">
            <a:extLst>
              <a:ext uri="{FF2B5EF4-FFF2-40B4-BE49-F238E27FC236}">
                <a16:creationId xmlns:a16="http://schemas.microsoft.com/office/drawing/2014/main" id="{D93D1E30-29C7-407C-8488-E4EF14D61CA6}"/>
              </a:ext>
            </a:extLst>
          </p:cNvPr>
          <p:cNvSpPr txBox="1"/>
          <p:nvPr/>
        </p:nvSpPr>
        <p:spPr>
          <a:xfrm>
            <a:off x="6836148" y="5723751"/>
            <a:ext cx="521297" cy="300082"/>
          </a:xfrm>
          <a:prstGeom prst="rect">
            <a:avLst/>
          </a:prstGeom>
          <a:noFill/>
        </p:spPr>
        <p:txBody>
          <a:bodyPr wrap="none" rtlCol="0">
            <a:spAutoFit/>
          </a:bodyPr>
          <a:lstStyle/>
          <a:p>
            <a:r>
              <a:rPr lang="en-US" altLang="ja-JP" sz="1350" b="1" dirty="0"/>
              <a:t>IPN</a:t>
            </a:r>
            <a:r>
              <a:rPr lang="en-US" altLang="ja-JP" sz="1350" b="1" dirty="0">
                <a:solidFill>
                  <a:srgbClr val="C00000"/>
                </a:solidFill>
              </a:rPr>
              <a:t>T</a:t>
            </a:r>
            <a:endParaRPr kumimoji="1" lang="ja-JP" altLang="en-US" sz="1350" b="1" dirty="0">
              <a:solidFill>
                <a:srgbClr val="C00000"/>
              </a:solidFill>
            </a:endParaRPr>
          </a:p>
        </p:txBody>
      </p:sp>
      <p:sp>
        <p:nvSpPr>
          <p:cNvPr id="22" name="テキスト ボックス 21">
            <a:extLst>
              <a:ext uri="{FF2B5EF4-FFF2-40B4-BE49-F238E27FC236}">
                <a16:creationId xmlns:a16="http://schemas.microsoft.com/office/drawing/2014/main" id="{3C152AB0-E529-404E-858C-3DFCF5DA08D0}"/>
              </a:ext>
            </a:extLst>
          </p:cNvPr>
          <p:cNvSpPr txBox="1"/>
          <p:nvPr/>
        </p:nvSpPr>
        <p:spPr>
          <a:xfrm>
            <a:off x="4889686" y="4098338"/>
            <a:ext cx="521074" cy="854080"/>
          </a:xfrm>
          <a:prstGeom prst="rect">
            <a:avLst/>
          </a:prstGeom>
          <a:noFill/>
        </p:spPr>
        <p:txBody>
          <a:bodyPr wrap="square" rtlCol="0">
            <a:spAutoFit/>
          </a:bodyPr>
          <a:lstStyle/>
          <a:p>
            <a:r>
              <a:rPr lang="ja-JP" altLang="en-US" sz="4950" b="1" dirty="0"/>
              <a:t>☛</a:t>
            </a:r>
            <a:endParaRPr kumimoji="1" lang="ja-JP" altLang="en-US" sz="4950" b="1" dirty="0"/>
          </a:p>
        </p:txBody>
      </p:sp>
    </p:spTree>
    <p:extLst>
      <p:ext uri="{BB962C8B-B14F-4D97-AF65-F5344CB8AC3E}">
        <p14:creationId xmlns:p14="http://schemas.microsoft.com/office/powerpoint/2010/main" val="1702474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円形 2">
            <a:extLst>
              <a:ext uri="{FF2B5EF4-FFF2-40B4-BE49-F238E27FC236}">
                <a16:creationId xmlns:a16="http://schemas.microsoft.com/office/drawing/2014/main" id="{47F809E3-7EB8-4630-B67B-782CADA3ACB8}"/>
              </a:ext>
            </a:extLst>
          </p:cNvPr>
          <p:cNvSpPr/>
          <p:nvPr/>
        </p:nvSpPr>
        <p:spPr>
          <a:xfrm>
            <a:off x="6923554" y="1210235"/>
            <a:ext cx="2220446" cy="1563221"/>
          </a:xfrm>
          <a:prstGeom prst="wedgeEllipseCallout">
            <a:avLst>
              <a:gd name="adj1" fmla="val -72839"/>
              <a:gd name="adj2" fmla="val 48548"/>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7" name="テキスト ボックス 6">
            <a:extLst>
              <a:ext uri="{FF2B5EF4-FFF2-40B4-BE49-F238E27FC236}">
                <a16:creationId xmlns:a16="http://schemas.microsoft.com/office/drawing/2014/main" id="{1CC2D626-6C20-40F5-B38B-251A83F12C1B}"/>
              </a:ext>
            </a:extLst>
          </p:cNvPr>
          <p:cNvSpPr txBox="1"/>
          <p:nvPr/>
        </p:nvSpPr>
        <p:spPr>
          <a:xfrm>
            <a:off x="199253" y="923644"/>
            <a:ext cx="6779771" cy="1107996"/>
          </a:xfrm>
          <a:prstGeom prst="rect">
            <a:avLst/>
          </a:prstGeom>
          <a:noFill/>
        </p:spPr>
        <p:txBody>
          <a:bodyPr wrap="square" rtlCol="0">
            <a:spAutoFit/>
          </a:bodyPr>
          <a:lstStyle/>
          <a:p>
            <a:r>
              <a:rPr kumimoji="1" lang="ja-JP" altLang="en-US" sz="3300" b="1" dirty="0">
                <a:solidFill>
                  <a:srgbClr val="C00000"/>
                </a:solidFill>
                <a:latin typeface="Meiryo UI" panose="020B0604030504040204" pitchFamily="50" charset="-128"/>
                <a:ea typeface="Meiryo UI" panose="020B0604030504040204" pitchFamily="50" charset="-128"/>
              </a:rPr>
              <a:t>その</a:t>
            </a:r>
            <a:r>
              <a:rPr lang="ja-JP" altLang="en-US" sz="3300" b="1" dirty="0">
                <a:solidFill>
                  <a:srgbClr val="C00000"/>
                </a:solidFill>
                <a:latin typeface="Meiryo UI" panose="020B0604030504040204" pitchFamily="50" charset="-128"/>
                <a:ea typeface="Meiryo UI" panose="020B0604030504040204" pitchFamily="50" charset="-128"/>
              </a:rPr>
              <a:t>他の高精度時刻同期の手法</a:t>
            </a:r>
            <a:r>
              <a:rPr kumimoji="1" lang="ja-JP" altLang="en-US" sz="3300" b="1" dirty="0">
                <a:solidFill>
                  <a:srgbClr val="C00000"/>
                </a:solidFill>
                <a:latin typeface="Meiryo UI" panose="020B0604030504040204" pitchFamily="50" charset="-128"/>
                <a:ea typeface="Meiryo UI" panose="020B0604030504040204" pitchFamily="50" charset="-128"/>
              </a:rPr>
              <a:t>は</a:t>
            </a:r>
            <a:r>
              <a:rPr lang="en-US" altLang="ja-JP" sz="3300" b="1" dirty="0">
                <a:solidFill>
                  <a:srgbClr val="C00000"/>
                </a:solidFill>
                <a:latin typeface="Meiryo UI" panose="020B0604030504040204" pitchFamily="50" charset="-128"/>
                <a:ea typeface="Meiryo UI" panose="020B0604030504040204" pitchFamily="50" charset="-128"/>
              </a:rPr>
              <a:t>?</a:t>
            </a:r>
          </a:p>
          <a:p>
            <a:endParaRPr kumimoji="1" lang="en-US" altLang="ja-JP" sz="3300" b="1" dirty="0">
              <a:solidFill>
                <a:srgbClr val="C00000"/>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6A62CF10-E78E-42FB-BC47-E29FD4C4D530}"/>
              </a:ext>
            </a:extLst>
          </p:cNvPr>
          <p:cNvPicPr>
            <a:picLocks noChangeAspect="1"/>
          </p:cNvPicPr>
          <p:nvPr/>
        </p:nvPicPr>
        <p:blipFill>
          <a:blip r:embed="rId2"/>
          <a:stretch>
            <a:fillRect/>
          </a:stretch>
        </p:blipFill>
        <p:spPr>
          <a:xfrm>
            <a:off x="1780498" y="1642570"/>
            <a:ext cx="5637245" cy="4253204"/>
          </a:xfrm>
          <a:prstGeom prst="rect">
            <a:avLst/>
          </a:prstGeom>
        </p:spPr>
      </p:pic>
      <p:sp>
        <p:nvSpPr>
          <p:cNvPr id="2" name="テキスト ボックス 1">
            <a:extLst>
              <a:ext uri="{FF2B5EF4-FFF2-40B4-BE49-F238E27FC236}">
                <a16:creationId xmlns:a16="http://schemas.microsoft.com/office/drawing/2014/main" id="{E2A73101-1BDD-472D-A6CE-702283B2F448}"/>
              </a:ext>
            </a:extLst>
          </p:cNvPr>
          <p:cNvSpPr txBox="1"/>
          <p:nvPr/>
        </p:nvSpPr>
        <p:spPr>
          <a:xfrm>
            <a:off x="7205943" y="1346387"/>
            <a:ext cx="1879041" cy="1338828"/>
          </a:xfrm>
          <a:prstGeom prst="rect">
            <a:avLst/>
          </a:prstGeom>
          <a:noFill/>
        </p:spPr>
        <p:txBody>
          <a:bodyPr wrap="none" rtlCol="0">
            <a:spAutoFit/>
          </a:bodyPr>
          <a:lstStyle/>
          <a:p>
            <a:r>
              <a:rPr kumimoji="1" lang="ja-JP" altLang="en-US" sz="1350" b="1" dirty="0">
                <a:latin typeface="Meiryo UI" panose="020B0604030504040204" pitchFamily="50" charset="-128"/>
                <a:ea typeface="Meiryo UI" panose="020B0604030504040204" pitchFamily="50" charset="-128"/>
              </a:rPr>
              <a:t>現在の主流。</a:t>
            </a:r>
            <a:endParaRPr kumimoji="1" lang="en-US" altLang="ja-JP" sz="1350" b="1" dirty="0">
              <a:latin typeface="Meiryo UI" panose="020B0604030504040204" pitchFamily="50" charset="-128"/>
              <a:ea typeface="Meiryo UI" panose="020B0604030504040204" pitchFamily="50" charset="-128"/>
            </a:endParaRPr>
          </a:p>
          <a:p>
            <a:r>
              <a:rPr lang="en-US" altLang="ja-JP" sz="1350" b="1" dirty="0">
                <a:latin typeface="Meiryo UI" panose="020B0604030504040204" pitchFamily="50" charset="-128"/>
                <a:ea typeface="Meiryo UI" panose="020B0604030504040204" pitchFamily="50" charset="-128"/>
              </a:rPr>
              <a:t>PTP</a:t>
            </a:r>
            <a:r>
              <a:rPr lang="ja-JP" altLang="en-US" sz="1350" b="1" dirty="0">
                <a:latin typeface="Meiryo UI" panose="020B0604030504040204" pitchFamily="50" charset="-128"/>
                <a:ea typeface="Meiryo UI" panose="020B0604030504040204" pitchFamily="50" charset="-128"/>
              </a:rPr>
              <a:t>サーバーにつながる</a:t>
            </a:r>
            <a:endParaRPr lang="en-US" altLang="ja-JP" sz="1350" b="1" dirty="0">
              <a:latin typeface="Meiryo UI" panose="020B0604030504040204" pitchFamily="50" charset="-128"/>
              <a:ea typeface="Meiryo UI" panose="020B0604030504040204" pitchFamily="50" charset="-128"/>
            </a:endParaRPr>
          </a:p>
          <a:p>
            <a:r>
              <a:rPr lang="ja-JP" altLang="en-US" sz="1350" b="1" dirty="0">
                <a:solidFill>
                  <a:srgbClr val="C00000"/>
                </a:solidFill>
                <a:latin typeface="Meiryo UI" panose="020B0604030504040204" pitchFamily="50" charset="-128"/>
                <a:ea typeface="Meiryo UI" panose="020B0604030504040204" pitchFamily="50" charset="-128"/>
              </a:rPr>
              <a:t>端末数制限</a:t>
            </a:r>
            <a:endParaRPr lang="en-US" altLang="ja-JP" sz="1350" b="1" dirty="0">
              <a:solidFill>
                <a:srgbClr val="C00000"/>
              </a:solidFill>
              <a:latin typeface="Meiryo UI" panose="020B0604030504040204" pitchFamily="50" charset="-128"/>
              <a:ea typeface="Meiryo UI" panose="020B0604030504040204" pitchFamily="50" charset="-128"/>
            </a:endParaRPr>
          </a:p>
          <a:p>
            <a:r>
              <a:rPr lang="ja-JP" altLang="en-US" sz="1350" b="1" dirty="0">
                <a:latin typeface="Meiryo UI" panose="020B0604030504040204" pitchFamily="50" charset="-128"/>
                <a:ea typeface="Meiryo UI" panose="020B0604030504040204" pitchFamily="50" charset="-128"/>
              </a:rPr>
              <a:t>と</a:t>
            </a:r>
            <a:endParaRPr lang="en-US" altLang="ja-JP" sz="1350" b="1" dirty="0">
              <a:latin typeface="Meiryo UI" panose="020B0604030504040204" pitchFamily="50" charset="-128"/>
              <a:ea typeface="Meiryo UI" panose="020B0604030504040204" pitchFamily="50" charset="-128"/>
            </a:endParaRPr>
          </a:p>
          <a:p>
            <a:r>
              <a:rPr lang="ja-JP" altLang="en-US" sz="1350" b="1" dirty="0">
                <a:solidFill>
                  <a:srgbClr val="C00000"/>
                </a:solidFill>
                <a:latin typeface="Meiryo UI" panose="020B0604030504040204" pitchFamily="50" charset="-128"/>
                <a:ea typeface="Meiryo UI" panose="020B0604030504040204" pitchFamily="50" charset="-128"/>
              </a:rPr>
              <a:t>専用のケーブル工事</a:t>
            </a:r>
            <a:endParaRPr lang="en-US" altLang="ja-JP" sz="1350" b="1" dirty="0">
              <a:solidFill>
                <a:srgbClr val="C00000"/>
              </a:solidFill>
              <a:latin typeface="Meiryo UI" panose="020B0604030504040204" pitchFamily="50" charset="-128"/>
              <a:ea typeface="Meiryo UI" panose="020B0604030504040204" pitchFamily="50" charset="-128"/>
            </a:endParaRPr>
          </a:p>
          <a:p>
            <a:r>
              <a:rPr lang="ja-JP" altLang="en-US" sz="1350" b="1" dirty="0">
                <a:latin typeface="Meiryo UI" panose="020B0604030504040204" pitchFamily="50" charset="-128"/>
                <a:ea typeface="Meiryo UI" panose="020B0604030504040204" pitchFamily="50" charset="-128"/>
              </a:rPr>
              <a:t>でコスト高</a:t>
            </a:r>
            <a:endParaRPr lang="en-US" altLang="ja-JP" sz="1350" b="1" dirty="0">
              <a:latin typeface="Meiryo UI" panose="020B0604030504040204" pitchFamily="50" charset="-128"/>
              <a:ea typeface="Meiryo UI" panose="020B0604030504040204" pitchFamily="50" charset="-128"/>
            </a:endParaRPr>
          </a:p>
        </p:txBody>
      </p:sp>
      <p:sp>
        <p:nvSpPr>
          <p:cNvPr id="10" name="吹き出し: 円形 9">
            <a:extLst>
              <a:ext uri="{FF2B5EF4-FFF2-40B4-BE49-F238E27FC236}">
                <a16:creationId xmlns:a16="http://schemas.microsoft.com/office/drawing/2014/main" id="{DB5A3271-F717-4ECF-855A-62E87963ADA7}"/>
              </a:ext>
            </a:extLst>
          </p:cNvPr>
          <p:cNvSpPr/>
          <p:nvPr/>
        </p:nvSpPr>
        <p:spPr>
          <a:xfrm>
            <a:off x="58831" y="1460686"/>
            <a:ext cx="2220446" cy="1832162"/>
          </a:xfrm>
          <a:prstGeom prst="wedgeEllipseCallout">
            <a:avLst>
              <a:gd name="adj1" fmla="val 72732"/>
              <a:gd name="adj2" fmla="val 20669"/>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1" name="テキスト ボックス 10">
            <a:extLst>
              <a:ext uri="{FF2B5EF4-FFF2-40B4-BE49-F238E27FC236}">
                <a16:creationId xmlns:a16="http://schemas.microsoft.com/office/drawing/2014/main" id="{01D23B63-54D5-432A-9DD1-C49B5A40E529}"/>
              </a:ext>
            </a:extLst>
          </p:cNvPr>
          <p:cNvSpPr txBox="1"/>
          <p:nvPr/>
        </p:nvSpPr>
        <p:spPr>
          <a:xfrm>
            <a:off x="371475" y="1622052"/>
            <a:ext cx="1875000" cy="1338828"/>
          </a:xfrm>
          <a:prstGeom prst="rect">
            <a:avLst/>
          </a:prstGeom>
          <a:noFill/>
        </p:spPr>
        <p:txBody>
          <a:bodyPr wrap="none" rtlCol="0">
            <a:spAutoFit/>
          </a:bodyPr>
          <a:lstStyle/>
          <a:p>
            <a:r>
              <a:rPr lang="ja-JP" altLang="en-US" sz="1350" b="1" dirty="0">
                <a:latin typeface="Meiryo UI" panose="020B0604030504040204" pitchFamily="50" charset="-128"/>
                <a:ea typeface="Meiryo UI" panose="020B0604030504040204" pitchFamily="50" charset="-128"/>
              </a:rPr>
              <a:t>専用線不要</a:t>
            </a:r>
            <a:endParaRPr lang="en-US" altLang="ja-JP" sz="1350" b="1" dirty="0">
              <a:latin typeface="Meiryo UI" panose="020B0604030504040204" pitchFamily="50" charset="-128"/>
              <a:ea typeface="Meiryo UI" panose="020B0604030504040204" pitchFamily="50" charset="-128"/>
            </a:endParaRPr>
          </a:p>
          <a:p>
            <a:r>
              <a:rPr kumimoji="1" lang="ja-JP" altLang="en-US" sz="1350" b="1" dirty="0">
                <a:latin typeface="Meiryo UI" panose="020B0604030504040204" pitchFamily="50" charset="-128"/>
                <a:ea typeface="Meiryo UI" panose="020B0604030504040204" pitchFamily="50" charset="-128"/>
              </a:rPr>
              <a:t>既設</a:t>
            </a:r>
            <a:r>
              <a:rPr kumimoji="1" lang="en-US" altLang="ja-JP" sz="1350" b="1" dirty="0">
                <a:latin typeface="Meiryo UI" panose="020B0604030504040204" pitchFamily="50" charset="-128"/>
                <a:ea typeface="Meiryo UI" panose="020B0604030504040204" pitchFamily="50" charset="-128"/>
              </a:rPr>
              <a:t>TV</a:t>
            </a:r>
            <a:r>
              <a:rPr kumimoji="1" lang="ja-JP" altLang="en-US" sz="1350" b="1" dirty="0">
                <a:latin typeface="Meiryo UI" panose="020B0604030504040204" pitchFamily="50" charset="-128"/>
                <a:ea typeface="Meiryo UI" panose="020B0604030504040204" pitchFamily="50" charset="-128"/>
              </a:rPr>
              <a:t>ケーブル利用</a:t>
            </a:r>
            <a:endParaRPr kumimoji="1" lang="en-US" altLang="ja-JP" sz="1350" b="1" dirty="0">
              <a:latin typeface="Meiryo UI" panose="020B0604030504040204" pitchFamily="50" charset="-128"/>
              <a:ea typeface="Meiryo UI" panose="020B0604030504040204" pitchFamily="50" charset="-128"/>
            </a:endParaRPr>
          </a:p>
          <a:p>
            <a:r>
              <a:rPr lang="ja-JP" altLang="en-US" sz="1350" b="1" dirty="0">
                <a:latin typeface="Meiryo UI" panose="020B0604030504040204" pitchFamily="50" charset="-128"/>
                <a:ea typeface="Meiryo UI" panose="020B0604030504040204" pitchFamily="50" charset="-128"/>
              </a:rPr>
              <a:t>の為に</a:t>
            </a:r>
            <a:r>
              <a:rPr lang="ja-JP" altLang="en-US" sz="1350" b="1" dirty="0">
                <a:solidFill>
                  <a:srgbClr val="C00000"/>
                </a:solidFill>
                <a:latin typeface="Meiryo UI" panose="020B0604030504040204" pitchFamily="50" charset="-128"/>
                <a:ea typeface="Meiryo UI" panose="020B0604030504040204" pitchFamily="50" charset="-128"/>
              </a:rPr>
              <a:t>工事費が安い</a:t>
            </a:r>
            <a:endParaRPr lang="en-US" altLang="ja-JP" sz="1350" b="1" dirty="0">
              <a:solidFill>
                <a:srgbClr val="C00000"/>
              </a:solidFill>
              <a:latin typeface="Meiryo UI" panose="020B0604030504040204" pitchFamily="50" charset="-128"/>
              <a:ea typeface="Meiryo UI" panose="020B0604030504040204" pitchFamily="50" charset="-128"/>
            </a:endParaRPr>
          </a:p>
          <a:p>
            <a:endParaRPr kumimoji="1" lang="en-US" altLang="ja-JP" sz="1350" b="1" dirty="0">
              <a:solidFill>
                <a:srgbClr val="C00000"/>
              </a:solidFill>
              <a:latin typeface="Meiryo UI" panose="020B0604030504040204" pitchFamily="50" charset="-128"/>
              <a:ea typeface="Meiryo UI" panose="020B0604030504040204" pitchFamily="50" charset="-128"/>
            </a:endParaRPr>
          </a:p>
          <a:p>
            <a:r>
              <a:rPr lang="en-US" altLang="ja-JP" sz="1350" b="1" dirty="0">
                <a:latin typeface="Meiryo UI" panose="020B0604030504040204" pitchFamily="50" charset="-128"/>
                <a:ea typeface="Meiryo UI" panose="020B0604030504040204" pitchFamily="50" charset="-128"/>
              </a:rPr>
              <a:t>PTP</a:t>
            </a:r>
            <a:r>
              <a:rPr lang="ja-JP" altLang="en-US" sz="1350" b="1" dirty="0">
                <a:latin typeface="Meiryo UI" panose="020B0604030504040204" pitchFamily="50" charset="-128"/>
                <a:ea typeface="Meiryo UI" panose="020B0604030504040204" pitchFamily="50" charset="-128"/>
              </a:rPr>
              <a:t>サーバーへの</a:t>
            </a:r>
            <a:endParaRPr lang="en-US" altLang="ja-JP" sz="1350" b="1" dirty="0">
              <a:latin typeface="Meiryo UI" panose="020B0604030504040204" pitchFamily="50" charset="-128"/>
              <a:ea typeface="Meiryo UI" panose="020B0604030504040204" pitchFamily="50" charset="-128"/>
            </a:endParaRPr>
          </a:p>
          <a:p>
            <a:r>
              <a:rPr kumimoji="1" lang="en-US" altLang="ja-JP" sz="1350" b="1" dirty="0">
                <a:latin typeface="Meiryo UI" panose="020B0604030504040204" pitchFamily="50" charset="-128"/>
                <a:ea typeface="Meiryo UI" panose="020B0604030504040204" pitchFamily="50" charset="-128"/>
              </a:rPr>
              <a:t>GNSS</a:t>
            </a:r>
            <a:r>
              <a:rPr kumimoji="1" lang="ja-JP" altLang="en-US" sz="1350" b="1" dirty="0">
                <a:latin typeface="Meiryo UI" panose="020B0604030504040204" pitchFamily="50" charset="-128"/>
                <a:ea typeface="Meiryo UI" panose="020B0604030504040204" pitchFamily="50" charset="-128"/>
              </a:rPr>
              <a:t>信号供給も可能</a:t>
            </a:r>
            <a:endParaRPr kumimoji="1" lang="en-US" altLang="ja-JP" sz="135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15863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584A605-D50D-41CA-AD93-D6AC0E840C7F}"/>
              </a:ext>
            </a:extLst>
          </p:cNvPr>
          <p:cNvPicPr>
            <a:picLocks noChangeAspect="1"/>
          </p:cNvPicPr>
          <p:nvPr/>
        </p:nvPicPr>
        <p:blipFill>
          <a:blip r:embed="rId2"/>
          <a:stretch>
            <a:fillRect/>
          </a:stretch>
        </p:blipFill>
        <p:spPr>
          <a:xfrm>
            <a:off x="215237" y="1997212"/>
            <a:ext cx="3723323" cy="2626635"/>
          </a:xfrm>
          <a:prstGeom prst="rect">
            <a:avLst/>
          </a:prstGeom>
        </p:spPr>
      </p:pic>
      <p:sp>
        <p:nvSpPr>
          <p:cNvPr id="4" name="テキスト ボックス 3">
            <a:extLst>
              <a:ext uri="{FF2B5EF4-FFF2-40B4-BE49-F238E27FC236}">
                <a16:creationId xmlns:a16="http://schemas.microsoft.com/office/drawing/2014/main" id="{D21E0654-4A1B-49D1-87E2-E292236797E3}"/>
              </a:ext>
            </a:extLst>
          </p:cNvPr>
          <p:cNvSpPr txBox="1"/>
          <p:nvPr/>
        </p:nvSpPr>
        <p:spPr>
          <a:xfrm>
            <a:off x="199253" y="923644"/>
            <a:ext cx="9071714" cy="1107996"/>
          </a:xfrm>
          <a:prstGeom prst="rect">
            <a:avLst/>
          </a:prstGeom>
          <a:noFill/>
        </p:spPr>
        <p:txBody>
          <a:bodyPr wrap="none" rtlCol="0">
            <a:spAutoFit/>
          </a:bodyPr>
          <a:lstStyle/>
          <a:p>
            <a:r>
              <a:rPr kumimoji="1" lang="ja-JP" altLang="en-US" sz="3300" b="1" dirty="0">
                <a:solidFill>
                  <a:srgbClr val="C00000"/>
                </a:solidFill>
                <a:latin typeface="Meiryo UI" panose="020B0604030504040204" pitchFamily="50" charset="-128"/>
                <a:ea typeface="Meiryo UI" panose="020B0604030504040204" pitchFamily="50" charset="-128"/>
              </a:rPr>
              <a:t>時刻ユーザーへの信頼性・担保性</a:t>
            </a:r>
            <a:r>
              <a:rPr lang="ja-JP" altLang="en-US" sz="3300" b="1" dirty="0">
                <a:solidFill>
                  <a:srgbClr val="C00000"/>
                </a:solidFill>
                <a:latin typeface="Meiryo UI" panose="020B0604030504040204" pitchFamily="50" charset="-128"/>
                <a:ea typeface="Meiryo UI" panose="020B0604030504040204" pitchFamily="50" charset="-128"/>
              </a:rPr>
              <a:t>を提供する仕組み</a:t>
            </a:r>
            <a:endParaRPr lang="en-US" altLang="ja-JP" sz="3300" b="1" dirty="0">
              <a:solidFill>
                <a:srgbClr val="C00000"/>
              </a:solidFill>
              <a:latin typeface="Meiryo UI" panose="020B0604030504040204" pitchFamily="50" charset="-128"/>
              <a:ea typeface="Meiryo UI" panose="020B0604030504040204" pitchFamily="50" charset="-128"/>
            </a:endParaRPr>
          </a:p>
          <a:p>
            <a:r>
              <a:rPr kumimoji="1" lang="ja-JP" altLang="en-US" sz="3300" b="1" dirty="0">
                <a:solidFill>
                  <a:srgbClr val="C00000"/>
                </a:solidFill>
                <a:latin typeface="Meiryo UI" panose="020B0604030504040204" pitchFamily="50" charset="-128"/>
                <a:ea typeface="Meiryo UI" panose="020B0604030504040204" pitchFamily="50" charset="-128"/>
              </a:rPr>
              <a:t>　</a:t>
            </a:r>
          </a:p>
        </p:txBody>
      </p:sp>
      <p:sp>
        <p:nvSpPr>
          <p:cNvPr id="5" name="正方形/長方形 4">
            <a:extLst>
              <a:ext uri="{FF2B5EF4-FFF2-40B4-BE49-F238E27FC236}">
                <a16:creationId xmlns:a16="http://schemas.microsoft.com/office/drawing/2014/main" id="{D7B203C8-898D-4F59-A7AD-8469F8BB78DF}"/>
              </a:ext>
            </a:extLst>
          </p:cNvPr>
          <p:cNvSpPr/>
          <p:nvPr/>
        </p:nvSpPr>
        <p:spPr>
          <a:xfrm>
            <a:off x="90432" y="5011066"/>
            <a:ext cx="4259104" cy="923330"/>
          </a:xfrm>
          <a:prstGeom prst="rect">
            <a:avLst/>
          </a:prstGeom>
        </p:spPr>
        <p:txBody>
          <a:bodyPr wrap="square">
            <a:spAutoFit/>
          </a:bodyPr>
          <a:lstStyle/>
          <a:p>
            <a:r>
              <a:rPr lang="ja-JP" altLang="en-US" sz="1350" dirty="0">
                <a:solidFill>
                  <a:srgbClr val="404040"/>
                </a:solidFill>
                <a:latin typeface="Meiryo UI" panose="020B0604030504040204" pitchFamily="50" charset="-128"/>
                <a:ea typeface="Meiryo UI" panose="020B0604030504040204" pitchFamily="50" charset="-128"/>
              </a:rPr>
              <a:t>タイムスタンプは、タイムスタンプに刻印されている時刻以前にその電子文書が存在していたこと</a:t>
            </a:r>
            <a:r>
              <a:rPr lang="en-US" altLang="ja-JP" sz="1350" dirty="0">
                <a:solidFill>
                  <a:srgbClr val="404040"/>
                </a:solidFill>
                <a:latin typeface="Meiryo UI" panose="020B0604030504040204" pitchFamily="50" charset="-128"/>
                <a:ea typeface="Meiryo UI" panose="020B0604030504040204" pitchFamily="50" charset="-128"/>
              </a:rPr>
              <a:t>(</a:t>
            </a:r>
            <a:r>
              <a:rPr lang="ja-JP" altLang="en-US" sz="1350" dirty="0">
                <a:solidFill>
                  <a:srgbClr val="404040"/>
                </a:solidFill>
                <a:latin typeface="Meiryo UI" panose="020B0604030504040204" pitchFamily="50" charset="-128"/>
                <a:ea typeface="Meiryo UI" panose="020B0604030504040204" pitchFamily="50" charset="-128"/>
              </a:rPr>
              <a:t>存在証明</a:t>
            </a:r>
            <a:r>
              <a:rPr lang="en-US" altLang="ja-JP" sz="1350" dirty="0">
                <a:solidFill>
                  <a:srgbClr val="404040"/>
                </a:solidFill>
                <a:latin typeface="Meiryo UI" panose="020B0604030504040204" pitchFamily="50" charset="-128"/>
                <a:ea typeface="Meiryo UI" panose="020B0604030504040204" pitchFamily="50" charset="-128"/>
              </a:rPr>
              <a:t>)</a:t>
            </a:r>
            <a:r>
              <a:rPr lang="ja-JP" altLang="en-US" sz="1350" dirty="0">
                <a:solidFill>
                  <a:srgbClr val="404040"/>
                </a:solidFill>
                <a:latin typeface="Meiryo UI" panose="020B0604030504040204" pitchFamily="50" charset="-128"/>
                <a:ea typeface="Meiryo UI" panose="020B0604030504040204" pitchFamily="50" charset="-128"/>
              </a:rPr>
              <a:t>と、その時刻以降、当該文書が改ざんされていないこと</a:t>
            </a:r>
            <a:r>
              <a:rPr lang="en-US" altLang="ja-JP" sz="1350" dirty="0">
                <a:solidFill>
                  <a:srgbClr val="404040"/>
                </a:solidFill>
                <a:latin typeface="Meiryo UI" panose="020B0604030504040204" pitchFamily="50" charset="-128"/>
                <a:ea typeface="Meiryo UI" panose="020B0604030504040204" pitchFamily="50" charset="-128"/>
              </a:rPr>
              <a:t>(</a:t>
            </a:r>
            <a:r>
              <a:rPr lang="ja-JP" altLang="en-US" sz="1350" dirty="0">
                <a:solidFill>
                  <a:srgbClr val="404040"/>
                </a:solidFill>
                <a:latin typeface="Meiryo UI" panose="020B0604030504040204" pitchFamily="50" charset="-128"/>
                <a:ea typeface="Meiryo UI" panose="020B0604030504040204" pitchFamily="50" charset="-128"/>
              </a:rPr>
              <a:t>非改ざん証明</a:t>
            </a:r>
            <a:r>
              <a:rPr lang="en-US" altLang="ja-JP" sz="1350" dirty="0">
                <a:solidFill>
                  <a:srgbClr val="404040"/>
                </a:solidFill>
                <a:latin typeface="Meiryo UI" panose="020B0604030504040204" pitchFamily="50" charset="-128"/>
                <a:ea typeface="Meiryo UI" panose="020B0604030504040204" pitchFamily="50" charset="-128"/>
              </a:rPr>
              <a:t>)</a:t>
            </a:r>
            <a:r>
              <a:rPr lang="ja-JP" altLang="en-US" sz="1350" dirty="0">
                <a:solidFill>
                  <a:srgbClr val="404040"/>
                </a:solidFill>
                <a:latin typeface="Meiryo UI" panose="020B0604030504040204" pitchFamily="50" charset="-128"/>
                <a:ea typeface="Meiryo UI" panose="020B0604030504040204" pitchFamily="50" charset="-128"/>
              </a:rPr>
              <a:t>を証明するもの</a:t>
            </a:r>
            <a:endParaRPr lang="ja-JP" altLang="en-US" sz="135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3C45B03-C484-4A1C-ACFA-6EABF50471D9}"/>
              </a:ext>
            </a:extLst>
          </p:cNvPr>
          <p:cNvSpPr txBox="1"/>
          <p:nvPr/>
        </p:nvSpPr>
        <p:spPr>
          <a:xfrm>
            <a:off x="98584" y="4716895"/>
            <a:ext cx="2382383" cy="300082"/>
          </a:xfrm>
          <a:prstGeom prst="rect">
            <a:avLst/>
          </a:prstGeom>
          <a:noFill/>
        </p:spPr>
        <p:txBody>
          <a:bodyPr wrap="none" rtlCol="0">
            <a:spAutoFit/>
          </a:bodyPr>
          <a:lstStyle/>
          <a:p>
            <a:r>
              <a:rPr kumimoji="1" lang="ja-JP" altLang="en-US" sz="1350" b="1" dirty="0">
                <a:latin typeface="Meiryo UI" panose="020B0604030504040204" pitchFamily="50" charset="-128"/>
                <a:ea typeface="Meiryo UI" panose="020B0604030504040204" pitchFamily="50" charset="-128"/>
              </a:rPr>
              <a:t>電子文章の存在証明の仕組み</a:t>
            </a:r>
          </a:p>
        </p:txBody>
      </p:sp>
      <p:sp>
        <p:nvSpPr>
          <p:cNvPr id="8" name="テキスト ボックス 7">
            <a:extLst>
              <a:ext uri="{FF2B5EF4-FFF2-40B4-BE49-F238E27FC236}">
                <a16:creationId xmlns:a16="http://schemas.microsoft.com/office/drawing/2014/main" id="{5D3ED09F-06DD-4582-AF05-4AF7567D72D4}"/>
              </a:ext>
            </a:extLst>
          </p:cNvPr>
          <p:cNvSpPr txBox="1"/>
          <p:nvPr/>
        </p:nvSpPr>
        <p:spPr>
          <a:xfrm>
            <a:off x="313737" y="1890323"/>
            <a:ext cx="1172116" cy="300082"/>
          </a:xfrm>
          <a:prstGeom prst="rect">
            <a:avLst/>
          </a:prstGeom>
          <a:noFill/>
        </p:spPr>
        <p:txBody>
          <a:bodyPr wrap="none" rtlCol="0">
            <a:spAutoFit/>
          </a:bodyPr>
          <a:lstStyle/>
          <a:p>
            <a:r>
              <a:rPr lang="ja-JP" altLang="en-US" sz="1350" b="1" dirty="0">
                <a:latin typeface="Meiryo UI" panose="020B0604030504040204" pitchFamily="50" charset="-128"/>
                <a:ea typeface="Meiryo UI" panose="020B0604030504040204" pitchFamily="50" charset="-128"/>
              </a:rPr>
              <a:t>タイムスタンプ</a:t>
            </a:r>
            <a:endParaRPr kumimoji="1" lang="ja-JP" altLang="en-US" sz="1350"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327E94CE-91C9-4354-ACA5-59CE79D4C86F}"/>
              </a:ext>
            </a:extLst>
          </p:cNvPr>
          <p:cNvSpPr txBox="1"/>
          <p:nvPr/>
        </p:nvSpPr>
        <p:spPr>
          <a:xfrm>
            <a:off x="4661059" y="4711600"/>
            <a:ext cx="3063659" cy="300082"/>
          </a:xfrm>
          <a:prstGeom prst="rect">
            <a:avLst/>
          </a:prstGeom>
          <a:noFill/>
        </p:spPr>
        <p:txBody>
          <a:bodyPr wrap="none" rtlCol="0">
            <a:spAutoFit/>
          </a:bodyPr>
          <a:lstStyle/>
          <a:p>
            <a:r>
              <a:rPr lang="ja-JP" altLang="en-US" sz="1350" b="1" dirty="0">
                <a:latin typeface="Meiryo UI" panose="020B0604030504040204" pitchFamily="50" charset="-128"/>
                <a:ea typeface="Meiryo UI" panose="020B0604030504040204" pitchFamily="50" charset="-128"/>
              </a:rPr>
              <a:t>みちびき信号の信頼性を担保する仕組み</a:t>
            </a:r>
            <a:endParaRPr kumimoji="1" lang="ja-JP" altLang="en-US" sz="1350" b="1"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692809A4-EEB7-4663-925B-E265ED230A11}"/>
              </a:ext>
            </a:extLst>
          </p:cNvPr>
          <p:cNvSpPr/>
          <p:nvPr/>
        </p:nvSpPr>
        <p:spPr>
          <a:xfrm>
            <a:off x="4672013" y="5057291"/>
            <a:ext cx="4259104" cy="992579"/>
          </a:xfrm>
          <a:prstGeom prst="rect">
            <a:avLst/>
          </a:prstGeom>
        </p:spPr>
        <p:txBody>
          <a:bodyPr wrap="square">
            <a:spAutoFit/>
          </a:bodyPr>
          <a:lstStyle/>
          <a:p>
            <a:r>
              <a:rPr lang="ja-JP" altLang="en-US" sz="1350" dirty="0">
                <a:solidFill>
                  <a:srgbClr val="404040"/>
                </a:solidFill>
                <a:latin typeface="Meiryo UI" panose="020B0604030504040204" pitchFamily="50" charset="-128"/>
                <a:ea typeface="Meiryo UI" panose="020B0604030504040204" pitchFamily="50" charset="-128"/>
              </a:rPr>
              <a:t>ユーザーは、みちびき信号を受信して、高精度時刻・タイミング</a:t>
            </a:r>
            <a:endParaRPr lang="en-US" altLang="ja-JP" sz="1350" dirty="0">
              <a:solidFill>
                <a:srgbClr val="404040"/>
              </a:solidFill>
              <a:latin typeface="Meiryo UI" panose="020B0604030504040204" pitchFamily="50" charset="-128"/>
              <a:ea typeface="Meiryo UI" panose="020B0604030504040204" pitchFamily="50" charset="-128"/>
            </a:endParaRPr>
          </a:p>
          <a:p>
            <a:r>
              <a:rPr lang="ja-JP" altLang="en-US" sz="1350" dirty="0">
                <a:solidFill>
                  <a:srgbClr val="404040"/>
                </a:solidFill>
                <a:latin typeface="Meiryo UI" panose="020B0604030504040204" pitchFamily="50" charset="-128"/>
                <a:ea typeface="Meiryo UI" panose="020B0604030504040204" pitchFamily="50" charset="-128"/>
              </a:rPr>
              <a:t>を得ます。このような利用形態に対しての信頼性および担保性を提供できる</a:t>
            </a:r>
            <a:r>
              <a:rPr lang="ja-JP" altLang="en-US" b="1" dirty="0">
                <a:solidFill>
                  <a:schemeClr val="accent2">
                    <a:lumMod val="75000"/>
                  </a:schemeClr>
                </a:solidFill>
                <a:latin typeface="Meiryo UI" panose="020B0604030504040204" pitchFamily="50" charset="-128"/>
                <a:ea typeface="Meiryo UI" panose="020B0604030504040204" pitchFamily="50" charset="-128"/>
              </a:rPr>
              <a:t>仕組みが必要</a:t>
            </a:r>
            <a:r>
              <a:rPr lang="ja-JP" altLang="en-US" sz="1350" dirty="0">
                <a:solidFill>
                  <a:srgbClr val="404040"/>
                </a:solidFill>
                <a:latin typeface="Meiryo UI" panose="020B0604030504040204" pitchFamily="50" charset="-128"/>
                <a:ea typeface="Meiryo UI" panose="020B0604030504040204" pitchFamily="50" charset="-128"/>
              </a:rPr>
              <a:t>です。</a:t>
            </a:r>
            <a:endParaRPr lang="en-US" altLang="ja-JP" sz="1350" dirty="0">
              <a:solidFill>
                <a:srgbClr val="404040"/>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DC7D199C-63F6-4958-B256-335E58C49401}"/>
              </a:ext>
            </a:extLst>
          </p:cNvPr>
          <p:cNvPicPr>
            <a:picLocks noChangeAspect="1"/>
          </p:cNvPicPr>
          <p:nvPr/>
        </p:nvPicPr>
        <p:blipFill>
          <a:blip r:embed="rId3"/>
          <a:stretch>
            <a:fillRect/>
          </a:stretch>
        </p:blipFill>
        <p:spPr>
          <a:xfrm>
            <a:off x="4777843" y="2152650"/>
            <a:ext cx="4424500" cy="2316035"/>
          </a:xfrm>
          <a:prstGeom prst="rect">
            <a:avLst/>
          </a:prstGeom>
        </p:spPr>
      </p:pic>
      <p:sp>
        <p:nvSpPr>
          <p:cNvPr id="6" name="テキスト ボックス 5">
            <a:extLst>
              <a:ext uri="{FF2B5EF4-FFF2-40B4-BE49-F238E27FC236}">
                <a16:creationId xmlns:a16="http://schemas.microsoft.com/office/drawing/2014/main" id="{20D49925-26DF-4595-AC2A-3B3D14BB048A}"/>
              </a:ext>
            </a:extLst>
          </p:cNvPr>
          <p:cNvSpPr txBox="1"/>
          <p:nvPr/>
        </p:nvSpPr>
        <p:spPr>
          <a:xfrm>
            <a:off x="6205538" y="1762125"/>
            <a:ext cx="1984839"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仕組み構築</a:t>
            </a:r>
            <a:r>
              <a:rPr kumimoji="1" lang="ja-JP" altLang="en-US" b="1" dirty="0">
                <a:latin typeface="Meiryo UI" panose="020B0604030504040204" pitchFamily="50" charset="-128"/>
                <a:ea typeface="Meiryo UI" panose="020B0604030504040204" pitchFamily="50" charset="-128"/>
              </a:rPr>
              <a:t>が急務</a:t>
            </a:r>
          </a:p>
        </p:txBody>
      </p:sp>
    </p:spTree>
    <p:extLst>
      <p:ext uri="{BB962C8B-B14F-4D97-AF65-F5344CB8AC3E}">
        <p14:creationId xmlns:p14="http://schemas.microsoft.com/office/powerpoint/2010/main" val="385028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2872B2C-318E-4F66-94D7-AF5A9B9F5492}"/>
              </a:ext>
            </a:extLst>
          </p:cNvPr>
          <p:cNvPicPr>
            <a:picLocks noChangeAspect="1"/>
          </p:cNvPicPr>
          <p:nvPr/>
        </p:nvPicPr>
        <p:blipFill>
          <a:blip r:embed="rId2"/>
          <a:stretch>
            <a:fillRect/>
          </a:stretch>
        </p:blipFill>
        <p:spPr>
          <a:xfrm>
            <a:off x="0" y="12857"/>
            <a:ext cx="9144000" cy="6845143"/>
          </a:xfrm>
          <a:prstGeom prst="rect">
            <a:avLst/>
          </a:prstGeom>
        </p:spPr>
      </p:pic>
      <p:sp>
        <p:nvSpPr>
          <p:cNvPr id="3" name="正方形/長方形 2">
            <a:extLst>
              <a:ext uri="{FF2B5EF4-FFF2-40B4-BE49-F238E27FC236}">
                <a16:creationId xmlns:a16="http://schemas.microsoft.com/office/drawing/2014/main" id="{69CB4B60-8F2D-430D-B20E-D25FC0AC54D5}"/>
              </a:ext>
            </a:extLst>
          </p:cNvPr>
          <p:cNvSpPr/>
          <p:nvPr/>
        </p:nvSpPr>
        <p:spPr>
          <a:xfrm>
            <a:off x="337185" y="2577467"/>
            <a:ext cx="8252460" cy="1114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726944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836D657-22BC-4599-9052-AA1E099ED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712" y="1871433"/>
            <a:ext cx="2624543" cy="614528"/>
          </a:xfrm>
          <a:prstGeom prst="rect">
            <a:avLst/>
          </a:prstGeom>
        </p:spPr>
      </p:pic>
      <p:pic>
        <p:nvPicPr>
          <p:cNvPr id="9" name="図 8">
            <a:extLst>
              <a:ext uri="{FF2B5EF4-FFF2-40B4-BE49-F238E27FC236}">
                <a16:creationId xmlns:a16="http://schemas.microsoft.com/office/drawing/2014/main" id="{5C468600-6068-4C78-A7A8-87896A9F9E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9944" y="2726839"/>
            <a:ext cx="3904976" cy="2315513"/>
          </a:xfrm>
          <a:prstGeom prst="rect">
            <a:avLst/>
          </a:prstGeom>
        </p:spPr>
      </p:pic>
      <p:pic>
        <p:nvPicPr>
          <p:cNvPr id="11" name="図 10">
            <a:extLst>
              <a:ext uri="{FF2B5EF4-FFF2-40B4-BE49-F238E27FC236}">
                <a16:creationId xmlns:a16="http://schemas.microsoft.com/office/drawing/2014/main" id="{F91F68AE-F8B3-436E-A00F-DBF28F9751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6946" y="2726837"/>
            <a:ext cx="2617768" cy="2316725"/>
          </a:xfrm>
          <a:prstGeom prst="rect">
            <a:avLst/>
          </a:prstGeom>
        </p:spPr>
      </p:pic>
      <p:sp>
        <p:nvSpPr>
          <p:cNvPr id="12" name="テキスト ボックス 11">
            <a:extLst>
              <a:ext uri="{FF2B5EF4-FFF2-40B4-BE49-F238E27FC236}">
                <a16:creationId xmlns:a16="http://schemas.microsoft.com/office/drawing/2014/main" id="{E9B5E491-F391-437B-9D06-4DDC39933A82}"/>
              </a:ext>
            </a:extLst>
          </p:cNvPr>
          <p:cNvSpPr txBox="1"/>
          <p:nvPr/>
        </p:nvSpPr>
        <p:spPr>
          <a:xfrm>
            <a:off x="5707058" y="4834602"/>
            <a:ext cx="881275" cy="248209"/>
          </a:xfrm>
          <a:prstGeom prst="rect">
            <a:avLst/>
          </a:prstGeom>
          <a:noFill/>
        </p:spPr>
        <p:txBody>
          <a:bodyPr wrap="square" rtlCol="0">
            <a:spAutoFit/>
          </a:bodyPr>
          <a:lstStyle/>
          <a:p>
            <a:r>
              <a:rPr lang="ja-JP" altLang="en-US" sz="1013" dirty="0">
                <a:solidFill>
                  <a:schemeClr val="bg1">
                    <a:lumMod val="95000"/>
                  </a:schemeClr>
                </a:solidFill>
              </a:rPr>
              <a:t>イメージ</a:t>
            </a:r>
          </a:p>
        </p:txBody>
      </p:sp>
      <p:sp>
        <p:nvSpPr>
          <p:cNvPr id="13" name="テキスト ボックス 12">
            <a:extLst>
              <a:ext uri="{FF2B5EF4-FFF2-40B4-BE49-F238E27FC236}">
                <a16:creationId xmlns:a16="http://schemas.microsoft.com/office/drawing/2014/main" id="{748A26FA-AE38-4FE8-A8EA-6958DD04C661}"/>
              </a:ext>
            </a:extLst>
          </p:cNvPr>
          <p:cNvSpPr txBox="1"/>
          <p:nvPr/>
        </p:nvSpPr>
        <p:spPr>
          <a:xfrm>
            <a:off x="4109609" y="2208962"/>
            <a:ext cx="2531377" cy="577081"/>
          </a:xfrm>
          <a:prstGeom prst="rect">
            <a:avLst/>
          </a:prstGeom>
          <a:noFill/>
        </p:spPr>
        <p:txBody>
          <a:bodyPr wrap="square" rtlCol="0">
            <a:spAutoFit/>
          </a:bodyPr>
          <a:lstStyle/>
          <a:p>
            <a:endParaRPr lang="en-US" altLang="ja-JP" sz="1575" b="1" dirty="0">
              <a:solidFill>
                <a:schemeClr val="accent4"/>
              </a:solidFill>
              <a:effectLst>
                <a:outerShdw blurRad="38100" dist="38100" dir="2700000" algn="tl">
                  <a:srgbClr val="000000">
                    <a:alpha val="43137"/>
                  </a:srgbClr>
                </a:outerShdw>
              </a:effectLst>
            </a:endParaRPr>
          </a:p>
          <a:p>
            <a:r>
              <a:rPr lang="en-US" altLang="ja-JP" sz="1575" b="1" dirty="0" err="1">
                <a:solidFill>
                  <a:schemeClr val="accent4"/>
                </a:solidFill>
                <a:effectLst>
                  <a:outerShdw blurRad="38100" dist="38100" dir="2700000" algn="tl">
                    <a:srgbClr val="000000">
                      <a:alpha val="43137"/>
                    </a:srgbClr>
                  </a:outerShdw>
                </a:effectLst>
              </a:rPr>
              <a:t>iPNT</a:t>
            </a:r>
            <a:r>
              <a:rPr lang="ja-JP" altLang="en-US" sz="1575" b="1" dirty="0">
                <a:solidFill>
                  <a:schemeClr val="accent4"/>
                </a:solidFill>
                <a:effectLst>
                  <a:outerShdw blurRad="38100" dist="38100" dir="2700000" algn="tl">
                    <a:srgbClr val="000000">
                      <a:alpha val="43137"/>
                    </a:srgbClr>
                  </a:outerShdw>
                </a:effectLst>
              </a:rPr>
              <a:t>同期装置設置</a:t>
            </a:r>
            <a:endParaRPr lang="en-US" altLang="ja-JP" sz="1575" b="1" dirty="0">
              <a:solidFill>
                <a:schemeClr val="accent4"/>
              </a:solidFill>
              <a:effectLst>
                <a:outerShdw blurRad="38100" dist="38100" dir="2700000" algn="tl">
                  <a:srgbClr val="000000">
                    <a:alpha val="43137"/>
                  </a:srgbClr>
                </a:outerShdw>
              </a:effectLst>
            </a:endParaRPr>
          </a:p>
        </p:txBody>
      </p:sp>
      <p:sp>
        <p:nvSpPr>
          <p:cNvPr id="14" name="テキスト ボックス 13">
            <a:extLst>
              <a:ext uri="{FF2B5EF4-FFF2-40B4-BE49-F238E27FC236}">
                <a16:creationId xmlns:a16="http://schemas.microsoft.com/office/drawing/2014/main" id="{D2767AB3-9E2E-4830-96CC-9D8F674EC610}"/>
              </a:ext>
            </a:extLst>
          </p:cNvPr>
          <p:cNvSpPr txBox="1"/>
          <p:nvPr/>
        </p:nvSpPr>
        <p:spPr>
          <a:xfrm>
            <a:off x="4109609" y="1949275"/>
            <a:ext cx="3665646" cy="577081"/>
          </a:xfrm>
          <a:prstGeom prst="rect">
            <a:avLst/>
          </a:prstGeom>
          <a:noFill/>
        </p:spPr>
        <p:txBody>
          <a:bodyPr wrap="square" rtlCol="0">
            <a:spAutoFit/>
          </a:bodyPr>
          <a:lstStyle/>
          <a:p>
            <a:r>
              <a:rPr lang="ja-JP" altLang="en-US" sz="1575" b="1" dirty="0">
                <a:solidFill>
                  <a:schemeClr val="accent1">
                    <a:lumMod val="50000"/>
                  </a:schemeClr>
                </a:solidFill>
              </a:rPr>
              <a:t>インダストリー</a:t>
            </a:r>
            <a:r>
              <a:rPr lang="en-US" altLang="ja-JP" sz="1575" b="1" dirty="0">
                <a:solidFill>
                  <a:schemeClr val="accent1">
                    <a:lumMod val="50000"/>
                  </a:schemeClr>
                </a:solidFill>
              </a:rPr>
              <a:t>4.0</a:t>
            </a:r>
            <a:r>
              <a:rPr lang="ja-JP" altLang="en-US" sz="1575" b="1" dirty="0">
                <a:solidFill>
                  <a:schemeClr val="accent1">
                    <a:lumMod val="50000"/>
                  </a:schemeClr>
                </a:solidFill>
              </a:rPr>
              <a:t>を実現するための</a:t>
            </a:r>
            <a:endParaRPr lang="en-US" altLang="ja-JP" sz="1575" b="1" dirty="0">
              <a:solidFill>
                <a:schemeClr val="accent1">
                  <a:lumMod val="50000"/>
                </a:schemeClr>
              </a:solidFill>
            </a:endParaRPr>
          </a:p>
          <a:p>
            <a:r>
              <a:rPr lang="ja-JP" altLang="en-US" sz="1575" b="1" dirty="0">
                <a:solidFill>
                  <a:schemeClr val="accent1">
                    <a:lumMod val="50000"/>
                  </a:schemeClr>
                </a:solidFill>
              </a:rPr>
              <a:t>スマート工場のテストベッドにおいて</a:t>
            </a:r>
          </a:p>
        </p:txBody>
      </p:sp>
    </p:spTree>
    <p:extLst>
      <p:ext uri="{BB962C8B-B14F-4D97-AF65-F5344CB8AC3E}">
        <p14:creationId xmlns:p14="http://schemas.microsoft.com/office/powerpoint/2010/main" val="790587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2994718-6615-45FB-A98A-2D119A679718}"/>
              </a:ext>
            </a:extLst>
          </p:cNvPr>
          <p:cNvSpPr txBox="1"/>
          <p:nvPr/>
        </p:nvSpPr>
        <p:spPr>
          <a:xfrm>
            <a:off x="295752" y="977265"/>
            <a:ext cx="1787669" cy="415498"/>
          </a:xfrm>
          <a:prstGeom prst="rect">
            <a:avLst/>
          </a:prstGeom>
          <a:noFill/>
        </p:spPr>
        <p:txBody>
          <a:bodyPr wrap="none" rtlCol="0">
            <a:spAutoFit/>
          </a:bodyPr>
          <a:lstStyle/>
          <a:p>
            <a:r>
              <a:rPr kumimoji="1" lang="en-US" altLang="ja-JP" sz="2100" b="1" dirty="0"/>
              <a:t>IPNT</a:t>
            </a:r>
            <a:r>
              <a:rPr kumimoji="1" lang="ja-JP" altLang="en-US" sz="2100" b="1" dirty="0"/>
              <a:t>導入概要</a:t>
            </a:r>
          </a:p>
        </p:txBody>
      </p:sp>
      <p:sp>
        <p:nvSpPr>
          <p:cNvPr id="5" name="テキスト ボックス 4">
            <a:extLst>
              <a:ext uri="{FF2B5EF4-FFF2-40B4-BE49-F238E27FC236}">
                <a16:creationId xmlns:a16="http://schemas.microsoft.com/office/drawing/2014/main" id="{F886ED7D-6E80-41C6-8958-54EA2582C3B5}"/>
              </a:ext>
            </a:extLst>
          </p:cNvPr>
          <p:cNvSpPr txBox="1"/>
          <p:nvPr/>
        </p:nvSpPr>
        <p:spPr>
          <a:xfrm>
            <a:off x="418624" y="1400175"/>
            <a:ext cx="7668894" cy="300082"/>
          </a:xfrm>
          <a:prstGeom prst="rect">
            <a:avLst/>
          </a:prstGeom>
          <a:noFill/>
        </p:spPr>
        <p:txBody>
          <a:bodyPr wrap="none" rtlCol="0">
            <a:spAutoFit/>
          </a:bodyPr>
          <a:lstStyle/>
          <a:p>
            <a:r>
              <a:rPr lang="ja-JP" altLang="en-US" sz="1350" dirty="0">
                <a:latin typeface="Meiryo UI" panose="020B0604030504040204" pitchFamily="50" charset="-128"/>
                <a:ea typeface="Meiryo UI" panose="020B0604030504040204" pitchFamily="50" charset="-128"/>
              </a:rPr>
              <a:t>●　臨海ハブ拠点（疑似工場）に</a:t>
            </a:r>
            <a:r>
              <a:rPr lang="en-US" altLang="ja-JP" sz="1350" dirty="0">
                <a:latin typeface="Meiryo UI" panose="020B0604030504040204" pitchFamily="50" charset="-128"/>
                <a:ea typeface="Meiryo UI" panose="020B0604030504040204" pitchFamily="50" charset="-128"/>
              </a:rPr>
              <a:t>IPNT</a:t>
            </a:r>
            <a:r>
              <a:rPr lang="ja-JP" altLang="en-US" sz="1350" dirty="0">
                <a:latin typeface="Meiryo UI" panose="020B0604030504040204" pitchFamily="50" charset="-128"/>
                <a:ea typeface="Meiryo UI" panose="020B0604030504040204" pitchFamily="50" charset="-128"/>
              </a:rPr>
              <a:t>システム導入　　１</a:t>
            </a:r>
            <a:r>
              <a:rPr lang="en-US" altLang="ja-JP" sz="1350" dirty="0">
                <a:latin typeface="Meiryo UI" panose="020B0604030504040204" pitchFamily="50" charset="-128"/>
                <a:ea typeface="Meiryo UI" panose="020B0604030504040204" pitchFamily="50" charset="-128"/>
              </a:rPr>
              <a:t>F:</a:t>
            </a:r>
            <a:r>
              <a:rPr lang="ja-JP" altLang="en-US" sz="1350" dirty="0">
                <a:latin typeface="Meiryo UI" panose="020B0604030504040204" pitchFamily="50" charset="-128"/>
                <a:ea typeface="Meiryo UI" panose="020B0604030504040204" pitchFamily="50" charset="-128"/>
              </a:rPr>
              <a:t>１０基</a:t>
            </a:r>
            <a:r>
              <a:rPr lang="en-US" altLang="ja-JP" sz="1350" dirty="0">
                <a:latin typeface="Meiryo UI" panose="020B0604030504040204" pitchFamily="50" charset="-128"/>
                <a:ea typeface="Meiryo UI" panose="020B0604030504040204" pitchFamily="50" charset="-128"/>
              </a:rPr>
              <a:t>(</a:t>
            </a:r>
            <a:r>
              <a:rPr lang="ja-JP" altLang="en-US" sz="1350" dirty="0">
                <a:latin typeface="Meiryo UI" panose="020B0604030504040204" pitchFamily="50" charset="-128"/>
                <a:ea typeface="Meiryo UI" panose="020B0604030504040204" pitchFamily="50" charset="-128"/>
              </a:rPr>
              <a:t>工場部）　２</a:t>
            </a:r>
            <a:r>
              <a:rPr lang="en-US" altLang="ja-JP" sz="1350" dirty="0">
                <a:latin typeface="Meiryo UI" panose="020B0604030504040204" pitchFamily="50" charset="-128"/>
                <a:ea typeface="Meiryo UI" panose="020B0604030504040204" pitchFamily="50" charset="-128"/>
              </a:rPr>
              <a:t>F</a:t>
            </a:r>
            <a:r>
              <a:rPr lang="ja-JP" altLang="en-US" sz="1350" dirty="0">
                <a:latin typeface="Meiryo UI" panose="020B0604030504040204" pitchFamily="50" charset="-128"/>
                <a:ea typeface="Meiryo UI" panose="020B0604030504040204" pitchFamily="50" charset="-128"/>
              </a:rPr>
              <a:t>：２基（コンビニ部）</a:t>
            </a:r>
            <a:endParaRPr kumimoji="1" lang="ja-JP" altLang="en-US" sz="135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3174D8DE-D2BB-4F47-914B-62C885FC807C}"/>
              </a:ext>
            </a:extLst>
          </p:cNvPr>
          <p:cNvSpPr txBox="1"/>
          <p:nvPr/>
        </p:nvSpPr>
        <p:spPr>
          <a:xfrm>
            <a:off x="425768" y="1818799"/>
            <a:ext cx="5192447" cy="300082"/>
          </a:xfrm>
          <a:prstGeom prst="rect">
            <a:avLst/>
          </a:prstGeom>
          <a:noFill/>
        </p:spPr>
        <p:txBody>
          <a:bodyPr wrap="none" rtlCol="0">
            <a:spAutoFit/>
          </a:bodyPr>
          <a:lstStyle/>
          <a:p>
            <a:r>
              <a:rPr lang="ja-JP" altLang="en-US" sz="1350" dirty="0">
                <a:latin typeface="Meiryo UI" panose="020B0604030504040204" pitchFamily="50" charset="-128"/>
                <a:ea typeface="Meiryo UI" panose="020B0604030504040204" pitchFamily="50" charset="-128"/>
              </a:rPr>
              <a:t>●　納入スケージュール　　</a:t>
            </a:r>
            <a:r>
              <a:rPr lang="en-US" altLang="ja-JP" sz="1350" dirty="0">
                <a:latin typeface="Meiryo UI" panose="020B0604030504040204" pitchFamily="50" charset="-128"/>
                <a:ea typeface="Meiryo UI" panose="020B0604030504040204" pitchFamily="50" charset="-128"/>
              </a:rPr>
              <a:t>1</a:t>
            </a:r>
            <a:r>
              <a:rPr lang="ja-JP" altLang="en-US" sz="1350" dirty="0">
                <a:latin typeface="Meiryo UI" panose="020B0604030504040204" pitchFamily="50" charset="-128"/>
                <a:ea typeface="Meiryo UI" panose="020B0604030504040204" pitchFamily="50" charset="-128"/>
              </a:rPr>
              <a:t>月設置工事　　　　</a:t>
            </a:r>
            <a:r>
              <a:rPr lang="en-US" altLang="ja-JP" sz="1350" dirty="0">
                <a:latin typeface="Meiryo UI" panose="020B0604030504040204" pitchFamily="50" charset="-128"/>
                <a:ea typeface="Meiryo UI" panose="020B0604030504040204" pitchFamily="50" charset="-128"/>
              </a:rPr>
              <a:t>2019</a:t>
            </a:r>
            <a:r>
              <a:rPr lang="ja-JP" altLang="en-US" sz="1350" dirty="0">
                <a:latin typeface="Meiryo UI" panose="020B0604030504040204" pitchFamily="50" charset="-128"/>
                <a:ea typeface="Meiryo UI" panose="020B0604030504040204" pitchFamily="50" charset="-128"/>
              </a:rPr>
              <a:t>年　３月稼働予定</a:t>
            </a:r>
            <a:endParaRPr kumimoji="1" lang="ja-JP" altLang="en-US" sz="135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EE181585-9151-4F46-B33A-55C1B3994517}"/>
              </a:ext>
            </a:extLst>
          </p:cNvPr>
          <p:cNvSpPr txBox="1"/>
          <p:nvPr/>
        </p:nvSpPr>
        <p:spPr>
          <a:xfrm>
            <a:off x="194056" y="2146218"/>
            <a:ext cx="8486776" cy="4247317"/>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　利活用アプリケーション</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案） </a:t>
            </a:r>
            <a:r>
              <a:rPr lang="en-US" altLang="ja-JP" dirty="0">
                <a:latin typeface="Meiryo UI" panose="020B0604030504040204" pitchFamily="50" charset="-128"/>
                <a:ea typeface="Meiryo UI" panose="020B0604030504040204" pitchFamily="50" charset="-128"/>
              </a:rPr>
              <a:t> </a:t>
            </a:r>
          </a:p>
          <a:p>
            <a:endParaRPr kumimoji="1"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①　建物ヘルスモニタリングシステム　・ビル</a:t>
            </a:r>
            <a:r>
              <a:rPr lang="en-US" altLang="ja-JP" dirty="0">
                <a:latin typeface="Meiryo UI" panose="020B0604030504040204" pitchFamily="50" charset="-128"/>
                <a:ea typeface="Meiryo UI" panose="020B0604030504040204" pitchFamily="50" charset="-128"/>
              </a:rPr>
              <a:t>PF</a:t>
            </a:r>
            <a:r>
              <a:rPr lang="ja-JP" altLang="en-US" dirty="0">
                <a:latin typeface="Meiryo UI" panose="020B0604030504040204" pitchFamily="50" charset="-128"/>
                <a:ea typeface="Meiryo UI" panose="020B0604030504040204" pitchFamily="50" charset="-128"/>
              </a:rPr>
              <a:t>（場合によっては、建築研</a:t>
            </a:r>
            <a:r>
              <a:rPr lang="en-US" altLang="ja-JP" dirty="0">
                <a:latin typeface="Meiryo UI" panose="020B0604030504040204" pitchFamily="50" charset="-128"/>
                <a:ea typeface="Meiryo UI" panose="020B0604030504040204" pitchFamily="50" charset="-128"/>
              </a:rPr>
              <a:t>POC</a:t>
            </a:r>
            <a:r>
              <a:rPr lang="ja-JP" altLang="en-US" dirty="0">
                <a:latin typeface="Meiryo UI" panose="020B0604030504040204" pitchFamily="50" charset="-128"/>
                <a:ea typeface="Meiryo UI" panose="020B0604030504040204" pitchFamily="50" charset="-128"/>
              </a:rPr>
              <a:t>で実施）　</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②　５</a:t>
            </a:r>
            <a:r>
              <a:rPr lang="en-US" altLang="ja-JP" dirty="0">
                <a:latin typeface="Meiryo UI" panose="020B0604030504040204" pitchFamily="50" charset="-128"/>
                <a:ea typeface="Meiryo UI" panose="020B0604030504040204" pitchFamily="50" charset="-128"/>
              </a:rPr>
              <a:t>G</a:t>
            </a:r>
            <a:r>
              <a:rPr lang="ja-JP" altLang="en-US" dirty="0">
                <a:latin typeface="Meiryo UI" panose="020B0604030504040204" pitchFamily="50" charset="-128"/>
                <a:ea typeface="Meiryo UI" panose="020B0604030504040204" pitchFamily="50" charset="-128"/>
              </a:rPr>
              <a:t>　屋内基地局　　　　　　　　　　</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　５</a:t>
            </a:r>
            <a:r>
              <a:rPr lang="en-US" altLang="ja-JP" dirty="0">
                <a:latin typeface="Meiryo UI" panose="020B0604030504040204" pitchFamily="50" charset="-128"/>
                <a:ea typeface="Meiryo UI" panose="020B0604030504040204" pitchFamily="50" charset="-128"/>
              </a:rPr>
              <a:t>G</a:t>
            </a:r>
            <a:r>
              <a:rPr lang="ja-JP" altLang="en-US" dirty="0">
                <a:latin typeface="Meiryo UI" panose="020B0604030504040204" pitchFamily="50" charset="-128"/>
                <a:ea typeface="Meiryo UI" panose="020B0604030504040204" pitchFamily="50" charset="-128"/>
              </a:rPr>
              <a:t>　アプリケーションの屋内での利用</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③　自律移動による小型</a:t>
            </a:r>
            <a:r>
              <a:rPr lang="en-US" altLang="ja-JP" dirty="0">
                <a:latin typeface="Meiryo UI" panose="020B0604030504040204" pitchFamily="50" charset="-128"/>
                <a:ea typeface="Meiryo UI" panose="020B0604030504040204" pitchFamily="50" charset="-128"/>
              </a:rPr>
              <a:t>AGV</a:t>
            </a:r>
            <a:r>
              <a:rPr lang="ja-JP" altLang="en-US" dirty="0">
                <a:latin typeface="Meiryo UI" panose="020B0604030504040204" pitchFamily="50" charset="-128"/>
                <a:ea typeface="Meiryo UI" panose="020B0604030504040204" pitchFamily="50" charset="-128"/>
              </a:rPr>
              <a:t>の稼働（自律移動と位置キャリブレーション）</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④　認証</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決済（２</a:t>
            </a:r>
            <a:r>
              <a:rPr lang="en-US" altLang="ja-JP" dirty="0">
                <a:latin typeface="Meiryo UI" panose="020B0604030504040204" pitchFamily="50" charset="-128"/>
                <a:ea typeface="Meiryo UI" panose="020B0604030504040204" pitchFamily="50" charset="-128"/>
              </a:rPr>
              <a:t>F</a:t>
            </a:r>
            <a:r>
              <a:rPr lang="ja-JP" altLang="en-US" dirty="0">
                <a:latin typeface="Meiryo UI" panose="020B0604030504040204" pitchFamily="50" charset="-128"/>
                <a:ea typeface="Meiryo UI" panose="020B0604030504040204" pitchFamily="50" charset="-128"/>
              </a:rPr>
              <a:t>コンビニ）　　　　　　　　　　　　</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⑤　共通時刻基盤　　・・・</a:t>
            </a:r>
            <a:r>
              <a:rPr lang="en-US" altLang="ja-JP" dirty="0">
                <a:latin typeface="Meiryo UI" panose="020B0604030504040204" pitchFamily="50" charset="-128"/>
                <a:ea typeface="Meiryo UI" panose="020B0604030504040204" pitchFamily="50" charset="-128"/>
              </a:rPr>
              <a:t>PI</a:t>
            </a:r>
            <a:r>
              <a:rPr lang="ja-JP" altLang="en-US" dirty="0">
                <a:latin typeface="Meiryo UI" panose="020B0604030504040204" pitchFamily="50" charset="-128"/>
                <a:ea typeface="Meiryo UI" panose="020B0604030504040204" pitchFamily="50" charset="-128"/>
              </a:rPr>
              <a:t>ベース　　</a:t>
            </a:r>
            <a:endParaRPr lang="en-US" altLang="ja-JP" dirty="0">
              <a:solidFill>
                <a:srgbClr val="FF0000"/>
              </a:solidFill>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a:t>
            </a:r>
            <a:endParaRPr lang="en-US" altLang="ja-JP"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1FBCC1D-5487-4BCC-A75F-F6195D947227}"/>
              </a:ext>
            </a:extLst>
          </p:cNvPr>
          <p:cNvSpPr txBox="1"/>
          <p:nvPr/>
        </p:nvSpPr>
        <p:spPr>
          <a:xfrm>
            <a:off x="1233629" y="5603736"/>
            <a:ext cx="6085320" cy="300082"/>
          </a:xfrm>
          <a:prstGeom prst="rect">
            <a:avLst/>
          </a:prstGeom>
          <a:noFill/>
        </p:spPr>
        <p:txBody>
          <a:bodyPr wrap="none" rtlCol="0">
            <a:spAutoFit/>
          </a:bodyPr>
          <a:lstStyle/>
          <a:p>
            <a:r>
              <a:rPr kumimoji="1" lang="ja-JP" altLang="en-US" sz="1350" dirty="0"/>
              <a:t>成果を</a:t>
            </a:r>
            <a:r>
              <a:rPr kumimoji="1" lang="en-US" altLang="ja-JP" sz="1350" dirty="0"/>
              <a:t>OSI-Soft</a:t>
            </a:r>
            <a:r>
              <a:rPr kumimoji="1" lang="ja-JP" altLang="en-US" sz="1350" dirty="0"/>
              <a:t>　　</a:t>
            </a:r>
            <a:r>
              <a:rPr kumimoji="1" lang="en-US" altLang="ja-JP" sz="1350" dirty="0"/>
              <a:t>2019</a:t>
            </a:r>
            <a:r>
              <a:rPr kumimoji="1" lang="ja-JP" altLang="en-US" sz="1350" dirty="0"/>
              <a:t> </a:t>
            </a:r>
            <a:r>
              <a:rPr kumimoji="1" lang="en-US" altLang="ja-JP" sz="1350" dirty="0"/>
              <a:t>9</a:t>
            </a:r>
            <a:r>
              <a:rPr kumimoji="1" lang="ja-JP" altLang="en-US" sz="1350" dirty="0"/>
              <a:t>月　欧州　ユーザーカンファレンスで発表を計画中</a:t>
            </a:r>
          </a:p>
        </p:txBody>
      </p:sp>
    </p:spTree>
    <p:extLst>
      <p:ext uri="{BB962C8B-B14F-4D97-AF65-F5344CB8AC3E}">
        <p14:creationId xmlns:p14="http://schemas.microsoft.com/office/powerpoint/2010/main" val="297592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7A4031F-E2F6-4376-9D81-063D3E8ECC54}"/>
              </a:ext>
            </a:extLst>
          </p:cNvPr>
          <p:cNvPicPr>
            <a:picLocks noChangeAspect="1"/>
          </p:cNvPicPr>
          <p:nvPr/>
        </p:nvPicPr>
        <p:blipFill>
          <a:blip r:embed="rId2"/>
          <a:stretch>
            <a:fillRect/>
          </a:stretch>
        </p:blipFill>
        <p:spPr>
          <a:xfrm>
            <a:off x="1" y="-1059"/>
            <a:ext cx="9144000" cy="6858000"/>
          </a:xfrm>
          <a:prstGeom prst="rect">
            <a:avLst/>
          </a:prstGeom>
          <a:noFill/>
        </p:spPr>
      </p:pic>
      <p:sp>
        <p:nvSpPr>
          <p:cNvPr id="3" name="正方形/長方形 2">
            <a:extLst>
              <a:ext uri="{FF2B5EF4-FFF2-40B4-BE49-F238E27FC236}">
                <a16:creationId xmlns:a16="http://schemas.microsoft.com/office/drawing/2014/main" id="{E9A18199-226C-4D63-8605-D644574B59D1}"/>
              </a:ext>
            </a:extLst>
          </p:cNvPr>
          <p:cNvSpPr/>
          <p:nvPr/>
        </p:nvSpPr>
        <p:spPr>
          <a:xfrm>
            <a:off x="434502" y="2331722"/>
            <a:ext cx="8391728" cy="502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434163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CC79805-C93F-41AC-BAEF-88D9E65ACDE1}"/>
              </a:ext>
            </a:extLst>
          </p:cNvPr>
          <p:cNvSpPr txBox="1"/>
          <p:nvPr/>
        </p:nvSpPr>
        <p:spPr>
          <a:xfrm>
            <a:off x="1193497" y="1470999"/>
            <a:ext cx="7109639" cy="2585323"/>
          </a:xfrm>
          <a:prstGeom prst="rect">
            <a:avLst/>
          </a:prstGeom>
          <a:noFill/>
        </p:spPr>
        <p:txBody>
          <a:bodyPr wrap="none" rtlCol="0">
            <a:spAutoFit/>
          </a:bodyPr>
          <a:lstStyle/>
          <a:p>
            <a:pPr algn="ctr"/>
            <a:r>
              <a:rPr lang="ja-JP" altLang="en-US" sz="5400" b="1" dirty="0"/>
              <a:t>工場・物流での</a:t>
            </a:r>
            <a:endParaRPr lang="en-US" altLang="ja-JP" sz="5400" b="1" dirty="0"/>
          </a:p>
          <a:p>
            <a:pPr algn="ctr"/>
            <a:r>
              <a:rPr lang="ja-JP" altLang="en-US" sz="5400" b="1" dirty="0"/>
              <a:t>自動化＆ロボティクス</a:t>
            </a:r>
            <a:endParaRPr lang="en-US" altLang="ja-JP" sz="5400" b="1" dirty="0"/>
          </a:p>
          <a:p>
            <a:pPr algn="ctr"/>
            <a:endParaRPr lang="en-US" altLang="ja-JP" sz="5400" b="1" dirty="0"/>
          </a:p>
        </p:txBody>
      </p:sp>
    </p:spTree>
    <p:extLst>
      <p:ext uri="{BB962C8B-B14F-4D97-AF65-F5344CB8AC3E}">
        <p14:creationId xmlns:p14="http://schemas.microsoft.com/office/powerpoint/2010/main" val="3474567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ãã­ããããå·¥å ´æ¬éãèª²é¡ãã®ç»åæ¤ç´¢çµæ">
            <a:extLst>
              <a:ext uri="{FF2B5EF4-FFF2-40B4-BE49-F238E27FC236}">
                <a16:creationId xmlns:a16="http://schemas.microsoft.com/office/drawing/2014/main" id="{74B52992-48EF-4B5C-8728-6D0D313B8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958" y="984057"/>
            <a:ext cx="7262119" cy="484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88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DAE52D2-071B-42B7-9385-3A4AFC488CE3}"/>
              </a:ext>
            </a:extLst>
          </p:cNvPr>
          <p:cNvPicPr>
            <a:picLocks noChangeAspect="1"/>
          </p:cNvPicPr>
          <p:nvPr/>
        </p:nvPicPr>
        <p:blipFill>
          <a:blip r:embed="rId2"/>
          <a:stretch>
            <a:fillRect/>
          </a:stretch>
        </p:blipFill>
        <p:spPr>
          <a:xfrm>
            <a:off x="1246487" y="1624728"/>
            <a:ext cx="7191457" cy="4695250"/>
          </a:xfrm>
          <a:prstGeom prst="rect">
            <a:avLst/>
          </a:prstGeom>
        </p:spPr>
      </p:pic>
      <p:sp>
        <p:nvSpPr>
          <p:cNvPr id="3" name="テキスト ボックス 2">
            <a:extLst>
              <a:ext uri="{FF2B5EF4-FFF2-40B4-BE49-F238E27FC236}">
                <a16:creationId xmlns:a16="http://schemas.microsoft.com/office/drawing/2014/main" id="{58A95E3E-6D83-45C6-B289-370DEA0331BE}"/>
              </a:ext>
            </a:extLst>
          </p:cNvPr>
          <p:cNvSpPr txBox="1"/>
          <p:nvPr/>
        </p:nvSpPr>
        <p:spPr>
          <a:xfrm>
            <a:off x="1090227" y="736050"/>
            <a:ext cx="1107996" cy="369332"/>
          </a:xfrm>
          <a:prstGeom prst="rect">
            <a:avLst/>
          </a:prstGeom>
          <a:noFill/>
          <a:ln w="28575">
            <a:solidFill>
              <a:srgbClr val="00B0F0"/>
            </a:solidFill>
          </a:ln>
        </p:spPr>
        <p:txBody>
          <a:bodyPr wrap="none" rtlCol="0">
            <a:spAutoFit/>
          </a:bodyPr>
          <a:lstStyle/>
          <a:p>
            <a:r>
              <a:rPr lang="ja-JP" altLang="en-US" b="1" dirty="0">
                <a:solidFill>
                  <a:srgbClr val="00B0F0"/>
                </a:solidFill>
              </a:rPr>
              <a:t>実績管理</a:t>
            </a:r>
          </a:p>
        </p:txBody>
      </p:sp>
      <p:sp>
        <p:nvSpPr>
          <p:cNvPr id="4" name="テキスト ボックス 3">
            <a:extLst>
              <a:ext uri="{FF2B5EF4-FFF2-40B4-BE49-F238E27FC236}">
                <a16:creationId xmlns:a16="http://schemas.microsoft.com/office/drawing/2014/main" id="{A04F1CFF-42B7-4122-9BED-2E4C9ED9C0E4}"/>
              </a:ext>
            </a:extLst>
          </p:cNvPr>
          <p:cNvSpPr txBox="1"/>
          <p:nvPr/>
        </p:nvSpPr>
        <p:spPr>
          <a:xfrm>
            <a:off x="1090227" y="1238033"/>
            <a:ext cx="1107996" cy="369332"/>
          </a:xfrm>
          <a:prstGeom prst="rect">
            <a:avLst/>
          </a:prstGeom>
          <a:noFill/>
          <a:ln w="28575">
            <a:solidFill>
              <a:schemeClr val="accent2"/>
            </a:solidFill>
          </a:ln>
        </p:spPr>
        <p:txBody>
          <a:bodyPr wrap="none" rtlCol="0">
            <a:spAutoFit/>
          </a:bodyPr>
          <a:lstStyle/>
          <a:p>
            <a:r>
              <a:rPr lang="ja-JP" altLang="en-US" b="1" dirty="0">
                <a:solidFill>
                  <a:schemeClr val="accent2">
                    <a:lumMod val="60000"/>
                    <a:lumOff val="40000"/>
                  </a:schemeClr>
                </a:solidFill>
              </a:rPr>
              <a:t>在庫管理</a:t>
            </a:r>
          </a:p>
        </p:txBody>
      </p:sp>
      <p:sp>
        <p:nvSpPr>
          <p:cNvPr id="5" name="テキスト ボックス 4">
            <a:extLst>
              <a:ext uri="{FF2B5EF4-FFF2-40B4-BE49-F238E27FC236}">
                <a16:creationId xmlns:a16="http://schemas.microsoft.com/office/drawing/2014/main" id="{F278EF41-A1F1-4E41-8CFA-5FCE509870BD}"/>
              </a:ext>
            </a:extLst>
          </p:cNvPr>
          <p:cNvSpPr txBox="1"/>
          <p:nvPr/>
        </p:nvSpPr>
        <p:spPr>
          <a:xfrm>
            <a:off x="1090229" y="226343"/>
            <a:ext cx="2031325" cy="369332"/>
          </a:xfrm>
          <a:prstGeom prst="rect">
            <a:avLst/>
          </a:prstGeom>
          <a:noFill/>
          <a:ln w="28575">
            <a:solidFill>
              <a:srgbClr val="F32BEE"/>
            </a:solidFill>
          </a:ln>
        </p:spPr>
        <p:txBody>
          <a:bodyPr wrap="none" rtlCol="0">
            <a:spAutoFit/>
          </a:bodyPr>
          <a:lstStyle/>
          <a:p>
            <a:r>
              <a:rPr lang="ja-JP" altLang="en-US" b="1" dirty="0">
                <a:solidFill>
                  <a:srgbClr val="F32BEE"/>
                </a:solidFill>
              </a:rPr>
              <a:t>トレーサビリティ</a:t>
            </a:r>
          </a:p>
        </p:txBody>
      </p:sp>
      <p:sp>
        <p:nvSpPr>
          <p:cNvPr id="6" name="テキスト ボックス 5">
            <a:extLst>
              <a:ext uri="{FF2B5EF4-FFF2-40B4-BE49-F238E27FC236}">
                <a16:creationId xmlns:a16="http://schemas.microsoft.com/office/drawing/2014/main" id="{329B802D-0100-4564-8680-E5990D08BC8A}"/>
              </a:ext>
            </a:extLst>
          </p:cNvPr>
          <p:cNvSpPr txBox="1"/>
          <p:nvPr/>
        </p:nvSpPr>
        <p:spPr>
          <a:xfrm>
            <a:off x="3458616" y="736050"/>
            <a:ext cx="5262979" cy="369332"/>
          </a:xfrm>
          <a:prstGeom prst="rect">
            <a:avLst/>
          </a:prstGeom>
          <a:noFill/>
        </p:spPr>
        <p:txBody>
          <a:bodyPr wrap="none" rtlCol="0">
            <a:spAutoFit/>
          </a:bodyPr>
          <a:lstStyle/>
          <a:p>
            <a:r>
              <a:rPr lang="ja-JP" altLang="en-US" dirty="0"/>
              <a:t>位置・時刻による認証、共通時刻による工程管理</a:t>
            </a:r>
          </a:p>
        </p:txBody>
      </p:sp>
      <p:sp>
        <p:nvSpPr>
          <p:cNvPr id="7" name="テキスト ボックス 6">
            <a:extLst>
              <a:ext uri="{FF2B5EF4-FFF2-40B4-BE49-F238E27FC236}">
                <a16:creationId xmlns:a16="http://schemas.microsoft.com/office/drawing/2014/main" id="{88884E6D-8CA3-4703-886B-E68333072A56}"/>
              </a:ext>
            </a:extLst>
          </p:cNvPr>
          <p:cNvSpPr txBox="1"/>
          <p:nvPr/>
        </p:nvSpPr>
        <p:spPr>
          <a:xfrm>
            <a:off x="3458613" y="226343"/>
            <a:ext cx="5724644" cy="369332"/>
          </a:xfrm>
          <a:prstGeom prst="rect">
            <a:avLst/>
          </a:prstGeom>
          <a:noFill/>
        </p:spPr>
        <p:txBody>
          <a:bodyPr wrap="none" rtlCol="0">
            <a:spAutoFit/>
          </a:bodyPr>
          <a:lstStyle/>
          <a:p>
            <a:r>
              <a:rPr lang="ja-JP" altLang="en-US" dirty="0"/>
              <a:t>位置・時刻の移動トレース、入出ポイントを押さえる</a:t>
            </a:r>
          </a:p>
        </p:txBody>
      </p:sp>
      <p:sp>
        <p:nvSpPr>
          <p:cNvPr id="8" name="テキスト ボックス 7">
            <a:extLst>
              <a:ext uri="{FF2B5EF4-FFF2-40B4-BE49-F238E27FC236}">
                <a16:creationId xmlns:a16="http://schemas.microsoft.com/office/drawing/2014/main" id="{9E2EAD38-C2F8-423B-814D-3490D2F96224}"/>
              </a:ext>
            </a:extLst>
          </p:cNvPr>
          <p:cNvSpPr txBox="1"/>
          <p:nvPr/>
        </p:nvSpPr>
        <p:spPr>
          <a:xfrm>
            <a:off x="3458613" y="1245757"/>
            <a:ext cx="4339650" cy="369332"/>
          </a:xfrm>
          <a:prstGeom prst="rect">
            <a:avLst/>
          </a:prstGeom>
          <a:noFill/>
        </p:spPr>
        <p:txBody>
          <a:bodyPr wrap="none" rtlCol="0">
            <a:spAutoFit/>
          </a:bodyPr>
          <a:lstStyle/>
          <a:p>
            <a:r>
              <a:rPr lang="ja-JP" altLang="en-US" dirty="0"/>
              <a:t>入出ポイントを押さえる、</a:t>
            </a:r>
            <a:r>
              <a:rPr lang="ja-JP" altLang="en-US" dirty="0">
                <a:solidFill>
                  <a:schemeClr val="tx2"/>
                </a:solidFill>
              </a:rPr>
              <a:t>物流との連携</a:t>
            </a:r>
          </a:p>
        </p:txBody>
      </p:sp>
      <p:sp>
        <p:nvSpPr>
          <p:cNvPr id="9" name="テキスト ボックス 8">
            <a:extLst>
              <a:ext uri="{FF2B5EF4-FFF2-40B4-BE49-F238E27FC236}">
                <a16:creationId xmlns:a16="http://schemas.microsoft.com/office/drawing/2014/main" id="{6ECE97A0-5717-4A6A-BC69-EF3EAE753F64}"/>
              </a:ext>
            </a:extLst>
          </p:cNvPr>
          <p:cNvSpPr txBox="1"/>
          <p:nvPr/>
        </p:nvSpPr>
        <p:spPr>
          <a:xfrm>
            <a:off x="121479" y="480458"/>
            <a:ext cx="800219" cy="1272143"/>
          </a:xfrm>
          <a:prstGeom prst="rect">
            <a:avLst/>
          </a:prstGeom>
          <a:noFill/>
        </p:spPr>
        <p:txBody>
          <a:bodyPr vert="eaVert" wrap="none" rtlCol="0">
            <a:spAutoFit/>
          </a:bodyPr>
          <a:lstStyle/>
          <a:p>
            <a:r>
              <a:rPr lang="en-US" altLang="ja-JP" sz="4000" dirty="0" err="1"/>
              <a:t>iPN</a:t>
            </a:r>
            <a:r>
              <a:rPr lang="en-US" altLang="ja-JP" sz="4000" dirty="0" err="1">
                <a:solidFill>
                  <a:srgbClr val="C00000"/>
                </a:solidFill>
              </a:rPr>
              <a:t>T</a:t>
            </a:r>
            <a:endParaRPr lang="ja-JP" altLang="en-US" sz="4000" dirty="0">
              <a:solidFill>
                <a:srgbClr val="C00000"/>
              </a:solidFill>
            </a:endParaRPr>
          </a:p>
        </p:txBody>
      </p:sp>
      <p:sp>
        <p:nvSpPr>
          <p:cNvPr id="10" name="正方形/長方形 9">
            <a:extLst>
              <a:ext uri="{FF2B5EF4-FFF2-40B4-BE49-F238E27FC236}">
                <a16:creationId xmlns:a16="http://schemas.microsoft.com/office/drawing/2014/main" id="{3ED05058-D3A4-4C1A-8F79-9F264CF756E0}"/>
              </a:ext>
            </a:extLst>
          </p:cNvPr>
          <p:cNvSpPr/>
          <p:nvPr/>
        </p:nvSpPr>
        <p:spPr>
          <a:xfrm>
            <a:off x="7798263" y="3067291"/>
            <a:ext cx="923330" cy="1197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919224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7DB4A7-4E9A-48E0-B1E3-8D51CB95BFEB}"/>
              </a:ext>
            </a:extLst>
          </p:cNvPr>
          <p:cNvSpPr>
            <a:spLocks noGrp="1"/>
          </p:cNvSpPr>
          <p:nvPr>
            <p:ph type="sldNum" sz="quarter" idx="12"/>
          </p:nvPr>
        </p:nvSpPr>
        <p:spPr/>
        <p:txBody>
          <a:bodyPr/>
          <a:lstStyle/>
          <a:p>
            <a:fld id="{D0E44EFE-5CE2-4B52-81F8-919036660DCB}" type="slidenum">
              <a:rPr kumimoji="1" lang="ja-JP" altLang="en-US" smtClean="0"/>
              <a:t>7</a:t>
            </a:fld>
            <a:endParaRPr kumimoji="1" lang="ja-JP" altLang="en-US"/>
          </a:p>
        </p:txBody>
      </p:sp>
      <p:pic>
        <p:nvPicPr>
          <p:cNvPr id="4" name="図 3">
            <a:extLst>
              <a:ext uri="{FF2B5EF4-FFF2-40B4-BE49-F238E27FC236}">
                <a16:creationId xmlns:a16="http://schemas.microsoft.com/office/drawing/2014/main" id="{6227BD5A-6B93-4A18-882F-4AAC927EB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764704"/>
            <a:ext cx="3643448" cy="2736304"/>
          </a:xfrm>
          <a:prstGeom prst="rect">
            <a:avLst/>
          </a:prstGeom>
        </p:spPr>
      </p:pic>
      <p:pic>
        <p:nvPicPr>
          <p:cNvPr id="5" name="図 4">
            <a:extLst>
              <a:ext uri="{FF2B5EF4-FFF2-40B4-BE49-F238E27FC236}">
                <a16:creationId xmlns:a16="http://schemas.microsoft.com/office/drawing/2014/main" id="{33D7ACB6-0BB3-45BC-BE57-F4E954FA4925}"/>
              </a:ext>
            </a:extLst>
          </p:cNvPr>
          <p:cNvPicPr>
            <a:picLocks noChangeAspect="1"/>
          </p:cNvPicPr>
          <p:nvPr/>
        </p:nvPicPr>
        <p:blipFill>
          <a:blip r:embed="rId3"/>
          <a:stretch>
            <a:fillRect/>
          </a:stretch>
        </p:blipFill>
        <p:spPr>
          <a:xfrm>
            <a:off x="5074684" y="980729"/>
            <a:ext cx="3635896" cy="2525013"/>
          </a:xfrm>
          <a:prstGeom prst="rect">
            <a:avLst/>
          </a:prstGeom>
        </p:spPr>
      </p:pic>
      <p:sp>
        <p:nvSpPr>
          <p:cNvPr id="6" name="矢印: 五方向 5">
            <a:extLst>
              <a:ext uri="{FF2B5EF4-FFF2-40B4-BE49-F238E27FC236}">
                <a16:creationId xmlns:a16="http://schemas.microsoft.com/office/drawing/2014/main" id="{1345DB29-0237-4FE1-A71C-42BD09C8C1D7}"/>
              </a:ext>
            </a:extLst>
          </p:cNvPr>
          <p:cNvSpPr/>
          <p:nvPr/>
        </p:nvSpPr>
        <p:spPr>
          <a:xfrm flipH="1">
            <a:off x="4066572" y="1484783"/>
            <a:ext cx="978408" cy="129614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a:extLst>
              <a:ext uri="{FF2B5EF4-FFF2-40B4-BE49-F238E27FC236}">
                <a16:creationId xmlns:a16="http://schemas.microsoft.com/office/drawing/2014/main" id="{446BA0C2-DA12-40DF-A350-2C9447AEE81C}"/>
              </a:ext>
            </a:extLst>
          </p:cNvPr>
          <p:cNvSpPr txBox="1"/>
          <p:nvPr/>
        </p:nvSpPr>
        <p:spPr>
          <a:xfrm>
            <a:off x="4282598" y="1916833"/>
            <a:ext cx="800219" cy="461665"/>
          </a:xfrm>
          <a:prstGeom prst="rect">
            <a:avLst/>
          </a:prstGeom>
          <a:noFill/>
        </p:spPr>
        <p:txBody>
          <a:bodyPr wrap="none" rtlCol="0">
            <a:spAutoFit/>
          </a:bodyPr>
          <a:lstStyle/>
          <a:p>
            <a:r>
              <a:rPr lang="ja-JP" altLang="en-US" sz="2400" b="1" dirty="0">
                <a:latin typeface="Meiryo UI" panose="020B0604030504040204" pitchFamily="50" charset="-128"/>
                <a:ea typeface="Meiryo UI" panose="020B0604030504040204" pitchFamily="50" charset="-128"/>
              </a:rPr>
              <a:t>実装</a:t>
            </a:r>
          </a:p>
        </p:txBody>
      </p:sp>
      <p:sp>
        <p:nvSpPr>
          <p:cNvPr id="8" name="テキスト ボックス 7">
            <a:extLst>
              <a:ext uri="{FF2B5EF4-FFF2-40B4-BE49-F238E27FC236}">
                <a16:creationId xmlns:a16="http://schemas.microsoft.com/office/drawing/2014/main" id="{8577217A-4315-4419-B400-5AC42EA353A5}"/>
              </a:ext>
            </a:extLst>
          </p:cNvPr>
          <p:cNvSpPr txBox="1"/>
          <p:nvPr/>
        </p:nvSpPr>
        <p:spPr>
          <a:xfrm>
            <a:off x="630939" y="3933055"/>
            <a:ext cx="3624071" cy="369332"/>
          </a:xfrm>
          <a:prstGeom prst="rect">
            <a:avLst/>
          </a:prstGeom>
          <a:noFill/>
          <a:ln>
            <a:solidFill>
              <a:schemeClr val="tx1"/>
            </a:solidFill>
          </a:ln>
        </p:spPr>
        <p:txBody>
          <a:bodyPr wrap="square" rtlCol="0">
            <a:spAutoFit/>
          </a:bodyPr>
          <a:lstStyle/>
          <a:p>
            <a:r>
              <a:rPr lang="ja-JP" altLang="en-US" dirty="0"/>
              <a:t>データの高精度・リアルタイム化</a:t>
            </a:r>
          </a:p>
        </p:txBody>
      </p:sp>
      <p:sp>
        <p:nvSpPr>
          <p:cNvPr id="9" name="テキスト ボックス 8">
            <a:extLst>
              <a:ext uri="{FF2B5EF4-FFF2-40B4-BE49-F238E27FC236}">
                <a16:creationId xmlns:a16="http://schemas.microsoft.com/office/drawing/2014/main" id="{934014D8-7804-44C2-9756-D196ABB40889}"/>
              </a:ext>
            </a:extLst>
          </p:cNvPr>
          <p:cNvSpPr txBox="1"/>
          <p:nvPr/>
        </p:nvSpPr>
        <p:spPr>
          <a:xfrm>
            <a:off x="1567044" y="3501010"/>
            <a:ext cx="939681" cy="461665"/>
          </a:xfrm>
          <a:prstGeom prst="rect">
            <a:avLst/>
          </a:prstGeom>
          <a:noFill/>
        </p:spPr>
        <p:txBody>
          <a:bodyPr wrap="none" rtlCol="0">
            <a:spAutoFit/>
          </a:bodyPr>
          <a:lstStyle/>
          <a:p>
            <a:r>
              <a:rPr lang="en-US" altLang="ja-JP" sz="2400" dirty="0">
                <a:latin typeface="Segoe UI Black" panose="020B0A02040204020203" pitchFamily="34" charset="0"/>
                <a:ea typeface="Segoe UI Black" panose="020B0A02040204020203" pitchFamily="34" charset="0"/>
              </a:rPr>
              <a:t>IPN</a:t>
            </a:r>
            <a:r>
              <a:rPr lang="en-US" altLang="ja-JP" sz="2400" dirty="0">
                <a:solidFill>
                  <a:srgbClr val="FF0000"/>
                </a:solidFill>
                <a:latin typeface="Segoe UI Black" panose="020B0A02040204020203" pitchFamily="34" charset="0"/>
                <a:ea typeface="Segoe UI Black" panose="020B0A02040204020203" pitchFamily="34" charset="0"/>
              </a:rPr>
              <a:t>T</a:t>
            </a:r>
            <a:endParaRPr lang="ja-JP" altLang="en-US" sz="2400" dirty="0">
              <a:solidFill>
                <a:srgbClr val="FF0000"/>
              </a:solidFill>
              <a:latin typeface="Segoe UI Black" panose="020B0A02040204020203" pitchFamily="34" charset="0"/>
            </a:endParaRPr>
          </a:p>
        </p:txBody>
      </p:sp>
      <p:grpSp>
        <p:nvGrpSpPr>
          <p:cNvPr id="10" name="グループ化 9">
            <a:extLst>
              <a:ext uri="{FF2B5EF4-FFF2-40B4-BE49-F238E27FC236}">
                <a16:creationId xmlns:a16="http://schemas.microsoft.com/office/drawing/2014/main" id="{117F52C0-4460-4468-9D62-44C5991C9FF1}"/>
              </a:ext>
            </a:extLst>
          </p:cNvPr>
          <p:cNvGrpSpPr/>
          <p:nvPr/>
        </p:nvGrpSpPr>
        <p:grpSpPr>
          <a:xfrm>
            <a:off x="4447362" y="3861048"/>
            <a:ext cx="1562994" cy="729372"/>
            <a:chOff x="4716016" y="4509120"/>
            <a:chExt cx="1562994" cy="729372"/>
          </a:xfrm>
        </p:grpSpPr>
        <p:pic>
          <p:nvPicPr>
            <p:cNvPr id="11" name="図 10">
              <a:extLst>
                <a:ext uri="{FF2B5EF4-FFF2-40B4-BE49-F238E27FC236}">
                  <a16:creationId xmlns:a16="http://schemas.microsoft.com/office/drawing/2014/main" id="{36B8850D-88CE-46D7-A3C6-535C3F33F2A8}"/>
                </a:ext>
              </a:extLst>
            </p:cNvPr>
            <p:cNvPicPr>
              <a:picLocks noChangeAspect="1"/>
            </p:cNvPicPr>
            <p:nvPr/>
          </p:nvPicPr>
          <p:blipFill>
            <a:blip r:embed="rId4"/>
            <a:stretch>
              <a:fillRect/>
            </a:stretch>
          </p:blipFill>
          <p:spPr>
            <a:xfrm>
              <a:off x="4716016" y="4509120"/>
              <a:ext cx="1384185" cy="468181"/>
            </a:xfrm>
            <a:prstGeom prst="rect">
              <a:avLst/>
            </a:prstGeom>
            <a:ln>
              <a:noFill/>
            </a:ln>
          </p:spPr>
        </p:pic>
        <p:sp>
          <p:nvSpPr>
            <p:cNvPr id="12" name="テキスト ボックス 11">
              <a:extLst>
                <a:ext uri="{FF2B5EF4-FFF2-40B4-BE49-F238E27FC236}">
                  <a16:creationId xmlns:a16="http://schemas.microsoft.com/office/drawing/2014/main" id="{D05F0387-87AE-4304-8565-EE499B505D56}"/>
                </a:ext>
              </a:extLst>
            </p:cNvPr>
            <p:cNvSpPr txBox="1"/>
            <p:nvPr/>
          </p:nvSpPr>
          <p:spPr>
            <a:xfrm>
              <a:off x="4860032" y="4869160"/>
              <a:ext cx="1418978" cy="369332"/>
            </a:xfrm>
            <a:prstGeom prst="rect">
              <a:avLst/>
            </a:prstGeom>
            <a:noFill/>
          </p:spPr>
          <p:txBody>
            <a:bodyPr wrap="none" rtlCol="0">
              <a:spAutoFit/>
            </a:bodyPr>
            <a:lstStyle/>
            <a:p>
              <a:r>
                <a:rPr lang="en-US" altLang="ja-JP" dirty="0"/>
                <a:t>PI</a:t>
              </a:r>
              <a:r>
                <a:rPr lang="ja-JP" altLang="en-US" dirty="0"/>
                <a:t>　</a:t>
              </a:r>
              <a:r>
                <a:rPr lang="en-US" altLang="ja-JP" dirty="0"/>
                <a:t>System</a:t>
              </a:r>
              <a:endParaRPr lang="ja-JP" altLang="en-US" dirty="0"/>
            </a:p>
          </p:txBody>
        </p:sp>
      </p:grpSp>
      <p:sp>
        <p:nvSpPr>
          <p:cNvPr id="13" name="テキスト ボックス 12">
            <a:extLst>
              <a:ext uri="{FF2B5EF4-FFF2-40B4-BE49-F238E27FC236}">
                <a16:creationId xmlns:a16="http://schemas.microsoft.com/office/drawing/2014/main" id="{7E2F624F-E620-470F-A171-C684529EF1CF}"/>
              </a:ext>
            </a:extLst>
          </p:cNvPr>
          <p:cNvSpPr txBox="1"/>
          <p:nvPr/>
        </p:nvSpPr>
        <p:spPr>
          <a:xfrm>
            <a:off x="4175880" y="3933055"/>
            <a:ext cx="415498" cy="369332"/>
          </a:xfrm>
          <a:prstGeom prst="rect">
            <a:avLst/>
          </a:prstGeom>
          <a:noFill/>
        </p:spPr>
        <p:txBody>
          <a:bodyPr wrap="none" rtlCol="0">
            <a:spAutoFit/>
          </a:bodyPr>
          <a:lstStyle/>
          <a:p>
            <a:r>
              <a:rPr lang="ja-JP" altLang="en-US" dirty="0"/>
              <a:t>＋</a:t>
            </a:r>
          </a:p>
        </p:txBody>
      </p:sp>
      <p:sp>
        <p:nvSpPr>
          <p:cNvPr id="14" name="テキスト ボックス 13">
            <a:extLst>
              <a:ext uri="{FF2B5EF4-FFF2-40B4-BE49-F238E27FC236}">
                <a16:creationId xmlns:a16="http://schemas.microsoft.com/office/drawing/2014/main" id="{06D629E8-110C-4A81-A997-D3F01257C2D5}"/>
              </a:ext>
            </a:extLst>
          </p:cNvPr>
          <p:cNvSpPr txBox="1"/>
          <p:nvPr/>
        </p:nvSpPr>
        <p:spPr>
          <a:xfrm>
            <a:off x="6535594" y="3861050"/>
            <a:ext cx="1702710" cy="646331"/>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つながる工場</a:t>
            </a:r>
            <a:endParaRPr lang="en-US" altLang="ja-JP" b="1"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工程の見える化</a:t>
            </a:r>
          </a:p>
        </p:txBody>
      </p:sp>
      <p:sp>
        <p:nvSpPr>
          <p:cNvPr id="15" name="テキスト ボックス 14">
            <a:extLst>
              <a:ext uri="{FF2B5EF4-FFF2-40B4-BE49-F238E27FC236}">
                <a16:creationId xmlns:a16="http://schemas.microsoft.com/office/drawing/2014/main" id="{AE83AE83-0CFB-4292-AE26-AC1C41ED1B32}"/>
              </a:ext>
            </a:extLst>
          </p:cNvPr>
          <p:cNvSpPr txBox="1"/>
          <p:nvPr/>
        </p:nvSpPr>
        <p:spPr>
          <a:xfrm>
            <a:off x="5959530" y="4005064"/>
            <a:ext cx="415498" cy="369332"/>
          </a:xfrm>
          <a:prstGeom prst="rect">
            <a:avLst/>
          </a:prstGeom>
          <a:noFill/>
        </p:spPr>
        <p:txBody>
          <a:bodyPr wrap="none" rtlCol="0">
            <a:spAutoFit/>
          </a:bodyPr>
          <a:lstStyle/>
          <a:p>
            <a:r>
              <a:rPr lang="ja-JP" altLang="en-US" dirty="0"/>
              <a:t>＝</a:t>
            </a:r>
          </a:p>
        </p:txBody>
      </p:sp>
      <p:sp>
        <p:nvSpPr>
          <p:cNvPr id="16" name="正方形/長方形 15">
            <a:extLst>
              <a:ext uri="{FF2B5EF4-FFF2-40B4-BE49-F238E27FC236}">
                <a16:creationId xmlns:a16="http://schemas.microsoft.com/office/drawing/2014/main" id="{2B5B8FB4-A899-41FB-AD07-0BE9FE35CB31}"/>
              </a:ext>
            </a:extLst>
          </p:cNvPr>
          <p:cNvSpPr/>
          <p:nvPr/>
        </p:nvSpPr>
        <p:spPr>
          <a:xfrm>
            <a:off x="539554" y="5013176"/>
            <a:ext cx="8350363" cy="707886"/>
          </a:xfrm>
          <a:prstGeom prst="rect">
            <a:avLst/>
          </a:prstGeom>
        </p:spPr>
        <p:txBody>
          <a:bodyPr wrap="none">
            <a:spAutoFit/>
          </a:bodyPr>
          <a:lstStyle/>
          <a:p>
            <a:r>
              <a:rPr lang="ja-JP" altLang="en-US" sz="4000" b="1" dirty="0">
                <a:latin typeface="Meiryo UI" panose="020B0604030504040204" pitchFamily="50" charset="-128"/>
                <a:ea typeface="Meiryo UI" panose="020B0604030504040204" pitchFamily="50" charset="-128"/>
              </a:rPr>
              <a:t>変革が必須なモノ作り現場の</a:t>
            </a:r>
            <a:r>
              <a:rPr lang="ja-JP" altLang="en-US" sz="4000" b="1" dirty="0">
                <a:solidFill>
                  <a:srgbClr val="C00000"/>
                </a:solidFill>
                <a:latin typeface="Meiryo UI" panose="020B0604030504040204" pitchFamily="50" charset="-128"/>
                <a:ea typeface="Meiryo UI" panose="020B0604030504040204" pitchFamily="50" charset="-128"/>
              </a:rPr>
              <a:t>基本設備</a:t>
            </a:r>
          </a:p>
        </p:txBody>
      </p:sp>
      <p:sp>
        <p:nvSpPr>
          <p:cNvPr id="17" name="テキスト ボックス 16">
            <a:extLst>
              <a:ext uri="{FF2B5EF4-FFF2-40B4-BE49-F238E27FC236}">
                <a16:creationId xmlns:a16="http://schemas.microsoft.com/office/drawing/2014/main" id="{5705D027-BEC7-4938-ABDE-EC067B83B99F}"/>
              </a:ext>
            </a:extLst>
          </p:cNvPr>
          <p:cNvSpPr txBox="1"/>
          <p:nvPr/>
        </p:nvSpPr>
        <p:spPr>
          <a:xfrm>
            <a:off x="1403648" y="4365104"/>
            <a:ext cx="1569660" cy="369332"/>
          </a:xfrm>
          <a:prstGeom prst="rect">
            <a:avLst/>
          </a:prstGeom>
          <a:noFill/>
          <a:ln>
            <a:solidFill>
              <a:schemeClr val="tx1"/>
            </a:solidFill>
          </a:ln>
        </p:spPr>
        <p:txBody>
          <a:bodyPr wrap="none" rtlCol="0">
            <a:spAutoFit/>
          </a:bodyPr>
          <a:lstStyle/>
          <a:p>
            <a:r>
              <a:rPr lang="ja-JP" altLang="en-US" dirty="0"/>
              <a:t>共通時刻基盤</a:t>
            </a:r>
          </a:p>
        </p:txBody>
      </p:sp>
      <p:sp>
        <p:nvSpPr>
          <p:cNvPr id="18" name="テキスト ボックス 17">
            <a:extLst>
              <a:ext uri="{FF2B5EF4-FFF2-40B4-BE49-F238E27FC236}">
                <a16:creationId xmlns:a16="http://schemas.microsoft.com/office/drawing/2014/main" id="{2420D099-878B-4CED-BCDD-00E4D152A04C}"/>
              </a:ext>
            </a:extLst>
          </p:cNvPr>
          <p:cNvSpPr txBox="1"/>
          <p:nvPr/>
        </p:nvSpPr>
        <p:spPr>
          <a:xfrm>
            <a:off x="7164290" y="5733258"/>
            <a:ext cx="939681" cy="461665"/>
          </a:xfrm>
          <a:prstGeom prst="rect">
            <a:avLst/>
          </a:prstGeom>
          <a:noFill/>
        </p:spPr>
        <p:txBody>
          <a:bodyPr wrap="none" rtlCol="0">
            <a:spAutoFit/>
          </a:bodyPr>
          <a:lstStyle/>
          <a:p>
            <a:r>
              <a:rPr lang="en-US" altLang="ja-JP" sz="2400" dirty="0">
                <a:latin typeface="Segoe UI Black" panose="020B0A02040204020203" pitchFamily="34" charset="0"/>
                <a:ea typeface="Segoe UI Black" panose="020B0A02040204020203" pitchFamily="34" charset="0"/>
              </a:rPr>
              <a:t>IPN</a:t>
            </a:r>
            <a:r>
              <a:rPr lang="en-US" altLang="ja-JP" sz="2400" dirty="0">
                <a:solidFill>
                  <a:srgbClr val="FF0000"/>
                </a:solidFill>
                <a:latin typeface="Segoe UI Black" panose="020B0A02040204020203" pitchFamily="34" charset="0"/>
                <a:ea typeface="Segoe UI Black" panose="020B0A02040204020203" pitchFamily="34" charset="0"/>
              </a:rPr>
              <a:t>T</a:t>
            </a:r>
            <a:endParaRPr lang="ja-JP" altLang="en-US" sz="2400" dirty="0">
              <a:solidFill>
                <a:srgbClr val="FF0000"/>
              </a:solidFill>
              <a:latin typeface="Segoe UI Black" panose="020B0A02040204020203" pitchFamily="34" charset="0"/>
            </a:endParaRPr>
          </a:p>
        </p:txBody>
      </p:sp>
      <p:sp>
        <p:nvSpPr>
          <p:cNvPr id="19" name="テキスト ボックス 18">
            <a:extLst>
              <a:ext uri="{FF2B5EF4-FFF2-40B4-BE49-F238E27FC236}">
                <a16:creationId xmlns:a16="http://schemas.microsoft.com/office/drawing/2014/main" id="{8B7EE617-38DE-45AC-B94D-911EBE3E7608}"/>
              </a:ext>
            </a:extLst>
          </p:cNvPr>
          <p:cNvSpPr txBox="1"/>
          <p:nvPr/>
        </p:nvSpPr>
        <p:spPr>
          <a:xfrm>
            <a:off x="2051722" y="5805264"/>
            <a:ext cx="2073003" cy="523220"/>
          </a:xfrm>
          <a:prstGeom prst="rect">
            <a:avLst/>
          </a:prstGeom>
          <a:noFill/>
        </p:spPr>
        <p:txBody>
          <a:bodyPr wrap="none" rtlCol="0">
            <a:spAutoFit/>
          </a:bodyPr>
          <a:lstStyle/>
          <a:p>
            <a:r>
              <a:rPr lang="ja-JP" altLang="en-US" sz="2800" b="1" dirty="0">
                <a:solidFill>
                  <a:srgbClr val="FF0000"/>
                </a:solidFill>
                <a:latin typeface="Meiryo UI" panose="020B0604030504040204" pitchFamily="50" charset="-128"/>
                <a:ea typeface="Meiryo UI" panose="020B0604030504040204" pitchFamily="50" charset="-128"/>
              </a:rPr>
              <a:t>スマート工場</a:t>
            </a:r>
          </a:p>
        </p:txBody>
      </p:sp>
      <p:sp>
        <p:nvSpPr>
          <p:cNvPr id="3" name="テキスト ボックス 2">
            <a:extLst>
              <a:ext uri="{FF2B5EF4-FFF2-40B4-BE49-F238E27FC236}">
                <a16:creationId xmlns:a16="http://schemas.microsoft.com/office/drawing/2014/main" id="{F15D1892-295A-4760-ABE4-564D5C1F6491}"/>
              </a:ext>
            </a:extLst>
          </p:cNvPr>
          <p:cNvSpPr txBox="1"/>
          <p:nvPr/>
        </p:nvSpPr>
        <p:spPr>
          <a:xfrm>
            <a:off x="4175880" y="4648576"/>
            <a:ext cx="2702984" cy="369332"/>
          </a:xfrm>
          <a:prstGeom prst="rect">
            <a:avLst/>
          </a:prstGeom>
          <a:noFill/>
        </p:spPr>
        <p:txBody>
          <a:bodyPr wrap="none" rtlCol="0">
            <a:spAutoFit/>
          </a:bodyPr>
          <a:lstStyle/>
          <a:p>
            <a:r>
              <a:rPr lang="ja-JP" altLang="en-US" dirty="0"/>
              <a:t>時系列</a:t>
            </a:r>
            <a:r>
              <a:rPr lang="en-US" altLang="ja-JP" dirty="0"/>
              <a:t>DB/</a:t>
            </a:r>
            <a:r>
              <a:rPr lang="ja-JP" altLang="en-US" dirty="0"/>
              <a:t>解析システム</a:t>
            </a:r>
          </a:p>
        </p:txBody>
      </p:sp>
    </p:spTree>
    <p:extLst>
      <p:ext uri="{BB962C8B-B14F-4D97-AF65-F5344CB8AC3E}">
        <p14:creationId xmlns:p14="http://schemas.microsoft.com/office/powerpoint/2010/main" val="2185654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爆発: 14 pt 8">
            <a:extLst>
              <a:ext uri="{FF2B5EF4-FFF2-40B4-BE49-F238E27FC236}">
                <a16:creationId xmlns:a16="http://schemas.microsoft.com/office/drawing/2014/main" id="{5CCB0F85-2ED5-4C05-9B52-D64DB9A6559C}"/>
              </a:ext>
            </a:extLst>
          </p:cNvPr>
          <p:cNvSpPr/>
          <p:nvPr/>
        </p:nvSpPr>
        <p:spPr>
          <a:xfrm>
            <a:off x="6577965" y="445770"/>
            <a:ext cx="914400" cy="914400"/>
          </a:xfrm>
          <a:prstGeom prst="irregularSeal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テキスト ボックス 3">
            <a:extLst>
              <a:ext uri="{FF2B5EF4-FFF2-40B4-BE49-F238E27FC236}">
                <a16:creationId xmlns:a16="http://schemas.microsoft.com/office/drawing/2014/main" id="{C4BE69B6-7C58-4442-9B70-8D1E57E037AE}"/>
              </a:ext>
            </a:extLst>
          </p:cNvPr>
          <p:cNvSpPr txBox="1"/>
          <p:nvPr/>
        </p:nvSpPr>
        <p:spPr>
          <a:xfrm>
            <a:off x="149916" y="0"/>
            <a:ext cx="2316660" cy="707886"/>
          </a:xfrm>
          <a:prstGeom prst="rect">
            <a:avLst/>
          </a:prstGeom>
          <a:noFill/>
        </p:spPr>
        <p:txBody>
          <a:bodyPr wrap="none" rtlCol="0">
            <a:spAutoFit/>
          </a:bodyPr>
          <a:lstStyle/>
          <a:p>
            <a:r>
              <a:rPr lang="en-US" altLang="ja-JP" sz="2000" b="1" dirty="0">
                <a:latin typeface="Meiryo UI" panose="020B0604030504040204" pitchFamily="50" charset="-128"/>
                <a:ea typeface="Meiryo UI" panose="020B0604030504040204" pitchFamily="50" charset="-128"/>
              </a:rPr>
              <a:t>POC</a:t>
            </a:r>
            <a:r>
              <a:rPr lang="ja-JP" altLang="en-US" sz="2000" b="1" dirty="0">
                <a:latin typeface="Meiryo UI" panose="020B0604030504040204" pitchFamily="50" charset="-128"/>
                <a:ea typeface="Meiryo UI" panose="020B0604030504040204" pitchFamily="50" charset="-128"/>
              </a:rPr>
              <a:t>　つながる工場</a:t>
            </a:r>
            <a:endParaRPr lang="en-US" altLang="ja-JP" sz="2000" b="1" dirty="0">
              <a:latin typeface="Meiryo UI" panose="020B0604030504040204" pitchFamily="50" charset="-128"/>
              <a:ea typeface="Meiryo UI" panose="020B0604030504040204" pitchFamily="50" charset="-128"/>
            </a:endParaRPr>
          </a:p>
          <a:p>
            <a:r>
              <a:rPr lang="en-US" altLang="ja-JP" sz="2000" b="1" dirty="0">
                <a:latin typeface="Meiryo UI" panose="020B0604030504040204" pitchFamily="50" charset="-128"/>
                <a:ea typeface="Meiryo UI" panose="020B0604030504040204" pitchFamily="50" charset="-128"/>
              </a:rPr>
              <a:t>POC</a:t>
            </a:r>
            <a:r>
              <a:rPr lang="ja-JP" altLang="en-US" sz="2000" b="1" dirty="0">
                <a:latin typeface="Meiryo UI" panose="020B0604030504040204" pitchFamily="50" charset="-128"/>
                <a:ea typeface="Meiryo UI" panose="020B0604030504040204" pitchFamily="50" charset="-128"/>
              </a:rPr>
              <a:t>　見える物流</a:t>
            </a:r>
            <a:endParaRPr lang="en-US" altLang="ja-JP" sz="2000" b="1" dirty="0">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3E9F8769-38A9-4569-8CAC-71D2136D5462}"/>
              </a:ext>
            </a:extLst>
          </p:cNvPr>
          <p:cNvSpPr/>
          <p:nvPr/>
        </p:nvSpPr>
        <p:spPr>
          <a:xfrm>
            <a:off x="3344940" y="246140"/>
            <a:ext cx="443291" cy="396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7BF9D603-7597-4270-9F83-2E5395BFFF30}"/>
              </a:ext>
            </a:extLst>
          </p:cNvPr>
          <p:cNvSpPr txBox="1"/>
          <p:nvPr/>
        </p:nvSpPr>
        <p:spPr>
          <a:xfrm>
            <a:off x="3849913" y="258837"/>
            <a:ext cx="3358612" cy="400110"/>
          </a:xfrm>
          <a:prstGeom prst="rect">
            <a:avLst/>
          </a:prstGeom>
          <a:noFill/>
        </p:spPr>
        <p:txBody>
          <a:bodyPr wrap="none" rtlCol="0">
            <a:spAutoFit/>
          </a:bodyPr>
          <a:lstStyle/>
          <a:p>
            <a:r>
              <a:rPr lang="ja-JP" altLang="en-US" sz="2000" b="1" dirty="0"/>
              <a:t>関連</a:t>
            </a:r>
            <a:r>
              <a:rPr lang="en-US" altLang="ja-JP" sz="2000" b="1" dirty="0"/>
              <a:t>WG</a:t>
            </a:r>
            <a:r>
              <a:rPr lang="ja-JP" altLang="en-US" sz="2000" b="1" dirty="0" err="1"/>
              <a:t>での</a:t>
            </a:r>
            <a:r>
              <a:rPr lang="ja-JP" altLang="en-US" sz="2000" b="1" dirty="0"/>
              <a:t>予定</a:t>
            </a:r>
            <a:r>
              <a:rPr lang="en-US" altLang="ja-JP" sz="2000" b="1" dirty="0"/>
              <a:t>(2019</a:t>
            </a:r>
            <a:r>
              <a:rPr lang="ja-JP" altLang="en-US" sz="2000" b="1" dirty="0"/>
              <a:t>年）</a:t>
            </a:r>
          </a:p>
        </p:txBody>
      </p:sp>
      <p:sp>
        <p:nvSpPr>
          <p:cNvPr id="7" name="テキスト ボックス 6">
            <a:extLst>
              <a:ext uri="{FF2B5EF4-FFF2-40B4-BE49-F238E27FC236}">
                <a16:creationId xmlns:a16="http://schemas.microsoft.com/office/drawing/2014/main" id="{A7355027-59A7-4643-8655-D454CB0B315C}"/>
              </a:ext>
            </a:extLst>
          </p:cNvPr>
          <p:cNvSpPr txBox="1"/>
          <p:nvPr/>
        </p:nvSpPr>
        <p:spPr>
          <a:xfrm>
            <a:off x="3652158" y="689610"/>
            <a:ext cx="5726248" cy="707886"/>
          </a:xfrm>
          <a:prstGeom prst="rect">
            <a:avLst/>
          </a:prstGeom>
          <a:noFill/>
        </p:spPr>
        <p:txBody>
          <a:bodyPr wrap="none" rtlCol="0">
            <a:spAutoFit/>
          </a:bodyPr>
          <a:lstStyle/>
          <a:p>
            <a:r>
              <a:rPr lang="ja-JP" altLang="en-US" sz="1400" b="1" dirty="0">
                <a:solidFill>
                  <a:srgbClr val="C00000"/>
                </a:solidFill>
              </a:rPr>
              <a:t>「</a:t>
            </a:r>
            <a:r>
              <a:rPr lang="ja-JP" altLang="en-US" sz="1400" b="1" u="sng" dirty="0">
                <a:solidFill>
                  <a:srgbClr val="C00000"/>
                </a:solidFill>
              </a:rPr>
              <a:t>工場間移動</a:t>
            </a:r>
            <a:r>
              <a:rPr lang="ja-JP" altLang="en-US" sz="1400" b="1" dirty="0">
                <a:solidFill>
                  <a:srgbClr val="C00000"/>
                </a:solidFill>
              </a:rPr>
              <a:t>と</a:t>
            </a:r>
            <a:r>
              <a:rPr lang="ja-JP" altLang="en-US" sz="1400" b="1" u="sng" dirty="0">
                <a:solidFill>
                  <a:srgbClr val="C00000"/>
                </a:solidFill>
              </a:rPr>
              <a:t>工場内工程間の情報</a:t>
            </a:r>
            <a:r>
              <a:rPr lang="ja-JP" altLang="en-US" sz="1400" b="1" dirty="0">
                <a:solidFill>
                  <a:srgbClr val="C00000"/>
                </a:solidFill>
              </a:rPr>
              <a:t>を</a:t>
            </a:r>
            <a:r>
              <a:rPr lang="en-US" altLang="ja-JP" sz="1400" b="1" dirty="0">
                <a:solidFill>
                  <a:srgbClr val="C00000"/>
                </a:solidFill>
              </a:rPr>
              <a:t>GNSS</a:t>
            </a:r>
            <a:r>
              <a:rPr lang="ja-JP" altLang="en-US" sz="1400" b="1" dirty="0">
                <a:solidFill>
                  <a:srgbClr val="C00000"/>
                </a:solidFill>
              </a:rPr>
              <a:t>で一気通貫で共有する」</a:t>
            </a:r>
            <a:endParaRPr lang="en-US" altLang="ja-JP" sz="1400" b="1" dirty="0">
              <a:solidFill>
                <a:srgbClr val="C00000"/>
              </a:solidFill>
            </a:endParaRPr>
          </a:p>
          <a:p>
            <a:r>
              <a:rPr lang="ja-JP" altLang="en-US" sz="1400" b="1" dirty="0">
                <a:solidFill>
                  <a:srgbClr val="C00000"/>
                </a:solidFill>
              </a:rPr>
              <a:t>　</a:t>
            </a:r>
            <a:endParaRPr lang="en-US" altLang="ja-JP" sz="1400" b="1" dirty="0">
              <a:solidFill>
                <a:srgbClr val="C00000"/>
              </a:solidFill>
            </a:endParaRPr>
          </a:p>
          <a:p>
            <a:r>
              <a:rPr lang="ja-JP" altLang="en-US" sz="1200" b="1" dirty="0"/>
              <a:t>　　→</a:t>
            </a:r>
            <a:r>
              <a:rPr lang="en-US" altLang="ja-JP" sz="1200" b="1" dirty="0"/>
              <a:t>GNSS</a:t>
            </a:r>
            <a:r>
              <a:rPr lang="ja-JP" altLang="en-US" sz="1200" b="1" dirty="0"/>
              <a:t>位置と時刻検索でリアルタイムなトレーサービリティを実現する</a:t>
            </a:r>
            <a:endParaRPr lang="en-US" altLang="ja-JP" sz="1100" b="1" dirty="0"/>
          </a:p>
        </p:txBody>
      </p:sp>
      <p:pic>
        <p:nvPicPr>
          <p:cNvPr id="8" name="図 7">
            <a:extLst>
              <a:ext uri="{FF2B5EF4-FFF2-40B4-BE49-F238E27FC236}">
                <a16:creationId xmlns:a16="http://schemas.microsoft.com/office/drawing/2014/main" id="{E017B1C8-4666-4798-8CDC-7282CFE43FA7}"/>
              </a:ext>
            </a:extLst>
          </p:cNvPr>
          <p:cNvPicPr>
            <a:picLocks noChangeAspect="1"/>
          </p:cNvPicPr>
          <p:nvPr/>
        </p:nvPicPr>
        <p:blipFill>
          <a:blip r:embed="rId2"/>
          <a:stretch>
            <a:fillRect/>
          </a:stretch>
        </p:blipFill>
        <p:spPr>
          <a:xfrm>
            <a:off x="20863" y="728209"/>
            <a:ext cx="3488798" cy="2106232"/>
          </a:xfrm>
          <a:prstGeom prst="rect">
            <a:avLst/>
          </a:prstGeom>
        </p:spPr>
      </p:pic>
      <p:grpSp>
        <p:nvGrpSpPr>
          <p:cNvPr id="3" name="グループ化 2">
            <a:extLst>
              <a:ext uri="{FF2B5EF4-FFF2-40B4-BE49-F238E27FC236}">
                <a16:creationId xmlns:a16="http://schemas.microsoft.com/office/drawing/2014/main" id="{D1FED318-6E0E-4A21-8D0F-7CD38DBB6B73}"/>
              </a:ext>
            </a:extLst>
          </p:cNvPr>
          <p:cNvGrpSpPr/>
          <p:nvPr/>
        </p:nvGrpSpPr>
        <p:grpSpPr>
          <a:xfrm>
            <a:off x="1530934" y="1547105"/>
            <a:ext cx="7532989" cy="5220699"/>
            <a:chOff x="3257550" y="1383030"/>
            <a:chExt cx="5832234" cy="3578440"/>
          </a:xfrm>
        </p:grpSpPr>
        <p:pic>
          <p:nvPicPr>
            <p:cNvPr id="11" name="図 10">
              <a:extLst>
                <a:ext uri="{FF2B5EF4-FFF2-40B4-BE49-F238E27FC236}">
                  <a16:creationId xmlns:a16="http://schemas.microsoft.com/office/drawing/2014/main" id="{10CC3E45-A778-44C3-A3A7-BF02A5DFE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660" y="2097405"/>
              <a:ext cx="1692727" cy="1182052"/>
            </a:xfrm>
            <a:prstGeom prst="rect">
              <a:avLst/>
            </a:prstGeom>
          </p:spPr>
        </p:pic>
        <p:pic>
          <p:nvPicPr>
            <p:cNvPr id="13" name="図 12">
              <a:extLst>
                <a:ext uri="{FF2B5EF4-FFF2-40B4-BE49-F238E27FC236}">
                  <a16:creationId xmlns:a16="http://schemas.microsoft.com/office/drawing/2014/main" id="{130AB402-92DF-488B-B2D1-AF0D47FBD2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3210" y="2291715"/>
              <a:ext cx="1780033" cy="834390"/>
            </a:xfrm>
            <a:prstGeom prst="rect">
              <a:avLst/>
            </a:prstGeom>
          </p:spPr>
        </p:pic>
        <p:pic>
          <p:nvPicPr>
            <p:cNvPr id="17" name="図 16">
              <a:extLst>
                <a:ext uri="{FF2B5EF4-FFF2-40B4-BE49-F238E27FC236}">
                  <a16:creationId xmlns:a16="http://schemas.microsoft.com/office/drawing/2014/main" id="{5791D45D-20B2-4BC1-9404-8249E490FA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9300" y="2554605"/>
              <a:ext cx="708716" cy="283071"/>
            </a:xfrm>
            <a:prstGeom prst="rect">
              <a:avLst/>
            </a:prstGeom>
          </p:spPr>
        </p:pic>
        <p:pic>
          <p:nvPicPr>
            <p:cNvPr id="19" name="図 18">
              <a:extLst>
                <a:ext uri="{FF2B5EF4-FFF2-40B4-BE49-F238E27FC236}">
                  <a16:creationId xmlns:a16="http://schemas.microsoft.com/office/drawing/2014/main" id="{5EA9B449-C2DF-4F2C-98C0-A96B0E0442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7003" y="3300650"/>
              <a:ext cx="1897380" cy="948690"/>
            </a:xfrm>
            <a:prstGeom prst="rect">
              <a:avLst/>
            </a:prstGeom>
          </p:spPr>
        </p:pic>
        <p:pic>
          <p:nvPicPr>
            <p:cNvPr id="20" name="図 19">
              <a:extLst>
                <a:ext uri="{FF2B5EF4-FFF2-40B4-BE49-F238E27FC236}">
                  <a16:creationId xmlns:a16="http://schemas.microsoft.com/office/drawing/2014/main" id="{8EF0E312-3670-45CB-9B36-7072E9A48E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4225" y="2496789"/>
              <a:ext cx="834390" cy="333267"/>
            </a:xfrm>
            <a:prstGeom prst="rect">
              <a:avLst/>
            </a:prstGeom>
          </p:spPr>
        </p:pic>
        <p:pic>
          <p:nvPicPr>
            <p:cNvPr id="21" name="図 20">
              <a:extLst>
                <a:ext uri="{FF2B5EF4-FFF2-40B4-BE49-F238E27FC236}">
                  <a16:creationId xmlns:a16="http://schemas.microsoft.com/office/drawing/2014/main" id="{583E45F2-4A4A-4C78-9F09-2D4582F83D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6760" y="2628900"/>
              <a:ext cx="723024" cy="288786"/>
            </a:xfrm>
            <a:prstGeom prst="rect">
              <a:avLst/>
            </a:prstGeom>
          </p:spPr>
        </p:pic>
        <p:sp>
          <p:nvSpPr>
            <p:cNvPr id="30" name="二等辺三角形 29">
              <a:extLst>
                <a:ext uri="{FF2B5EF4-FFF2-40B4-BE49-F238E27FC236}">
                  <a16:creationId xmlns:a16="http://schemas.microsoft.com/office/drawing/2014/main" id="{1A194A8D-0D39-4F5F-84A4-3BDB1011D805}"/>
                </a:ext>
              </a:extLst>
            </p:cNvPr>
            <p:cNvSpPr/>
            <p:nvPr/>
          </p:nvSpPr>
          <p:spPr>
            <a:xfrm>
              <a:off x="6697980" y="2788920"/>
              <a:ext cx="1823085" cy="651510"/>
            </a:xfrm>
            <a:prstGeom prst="triangle">
              <a:avLst/>
            </a:prstGeom>
            <a:solidFill>
              <a:srgbClr val="D0CECE">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図 31">
              <a:extLst>
                <a:ext uri="{FF2B5EF4-FFF2-40B4-BE49-F238E27FC236}">
                  <a16:creationId xmlns:a16="http://schemas.microsoft.com/office/drawing/2014/main" id="{EB018B21-C3D0-4B92-91AF-484F7E9DCD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6247" y="3306219"/>
              <a:ext cx="1543050" cy="1030224"/>
            </a:xfrm>
            <a:prstGeom prst="rect">
              <a:avLst/>
            </a:prstGeom>
          </p:spPr>
        </p:pic>
        <p:sp>
          <p:nvSpPr>
            <p:cNvPr id="33" name="二等辺三角形 32">
              <a:extLst>
                <a:ext uri="{FF2B5EF4-FFF2-40B4-BE49-F238E27FC236}">
                  <a16:creationId xmlns:a16="http://schemas.microsoft.com/office/drawing/2014/main" id="{769C08A6-B61E-4046-9164-2E5BD703CD4A}"/>
                </a:ext>
              </a:extLst>
            </p:cNvPr>
            <p:cNvSpPr/>
            <p:nvPr/>
          </p:nvSpPr>
          <p:spPr>
            <a:xfrm>
              <a:off x="4084320" y="2929890"/>
              <a:ext cx="1823085" cy="651510"/>
            </a:xfrm>
            <a:prstGeom prst="triangle">
              <a:avLst/>
            </a:prstGeom>
            <a:solidFill>
              <a:srgbClr val="D0CECE">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5" name="図 34">
              <a:extLst>
                <a:ext uri="{FF2B5EF4-FFF2-40B4-BE49-F238E27FC236}">
                  <a16:creationId xmlns:a16="http://schemas.microsoft.com/office/drawing/2014/main" id="{E05D3E11-68B6-4F29-8ABF-10E1E60304C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35015" y="1383030"/>
              <a:ext cx="651510" cy="651510"/>
            </a:xfrm>
            <a:prstGeom prst="rect">
              <a:avLst/>
            </a:prstGeom>
          </p:spPr>
        </p:pic>
        <p:sp>
          <p:nvSpPr>
            <p:cNvPr id="39" name="二等辺三角形 38">
              <a:extLst>
                <a:ext uri="{FF2B5EF4-FFF2-40B4-BE49-F238E27FC236}">
                  <a16:creationId xmlns:a16="http://schemas.microsoft.com/office/drawing/2014/main" id="{6B1125B8-5D21-411E-8A1F-C8AB2CD6965B}"/>
                </a:ext>
              </a:extLst>
            </p:cNvPr>
            <p:cNvSpPr/>
            <p:nvPr/>
          </p:nvSpPr>
          <p:spPr>
            <a:xfrm>
              <a:off x="3257550" y="1754505"/>
              <a:ext cx="5720716" cy="1165860"/>
            </a:xfrm>
            <a:prstGeom prst="triangle">
              <a:avLst>
                <a:gd name="adj" fmla="val 50000"/>
              </a:avLst>
            </a:prstGeom>
            <a:solidFill>
              <a:srgbClr val="B4C7E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テキスト ボックス 39">
              <a:extLst>
                <a:ext uri="{FF2B5EF4-FFF2-40B4-BE49-F238E27FC236}">
                  <a16:creationId xmlns:a16="http://schemas.microsoft.com/office/drawing/2014/main" id="{14857AFF-90C8-4116-A39E-476B9F0878CE}"/>
                </a:ext>
              </a:extLst>
            </p:cNvPr>
            <p:cNvSpPr txBox="1"/>
            <p:nvPr/>
          </p:nvSpPr>
          <p:spPr>
            <a:xfrm>
              <a:off x="4457700" y="3177540"/>
              <a:ext cx="937268" cy="168768"/>
            </a:xfrm>
            <a:prstGeom prst="rect">
              <a:avLst/>
            </a:prstGeom>
            <a:noFill/>
          </p:spPr>
          <p:txBody>
            <a:bodyPr wrap="none" rtlCol="0">
              <a:spAutoFit/>
            </a:bodyPr>
            <a:lstStyle/>
            <a:p>
              <a:r>
                <a:rPr lang="ja-JP" altLang="en-US" sz="1000" dirty="0"/>
                <a:t>工場内工程間情報</a:t>
              </a:r>
            </a:p>
          </p:txBody>
        </p:sp>
        <p:sp>
          <p:nvSpPr>
            <p:cNvPr id="41" name="テキスト ボックス 40">
              <a:extLst>
                <a:ext uri="{FF2B5EF4-FFF2-40B4-BE49-F238E27FC236}">
                  <a16:creationId xmlns:a16="http://schemas.microsoft.com/office/drawing/2014/main" id="{14F82A85-4F07-4B14-B34C-6B3E0D9F1FF3}"/>
                </a:ext>
              </a:extLst>
            </p:cNvPr>
            <p:cNvSpPr txBox="1"/>
            <p:nvPr/>
          </p:nvSpPr>
          <p:spPr>
            <a:xfrm>
              <a:off x="5735955" y="2261235"/>
              <a:ext cx="639407" cy="168768"/>
            </a:xfrm>
            <a:prstGeom prst="rect">
              <a:avLst/>
            </a:prstGeom>
            <a:noFill/>
          </p:spPr>
          <p:txBody>
            <a:bodyPr wrap="none" rtlCol="0">
              <a:spAutoFit/>
            </a:bodyPr>
            <a:lstStyle/>
            <a:p>
              <a:r>
                <a:rPr lang="ja-JP" altLang="en-US" sz="1000" dirty="0"/>
                <a:t>工場間移動</a:t>
              </a:r>
            </a:p>
          </p:txBody>
        </p:sp>
        <p:sp>
          <p:nvSpPr>
            <p:cNvPr id="42" name="テキスト ボックス 41">
              <a:extLst>
                <a:ext uri="{FF2B5EF4-FFF2-40B4-BE49-F238E27FC236}">
                  <a16:creationId xmlns:a16="http://schemas.microsoft.com/office/drawing/2014/main" id="{8CC1B19A-825B-4326-B1B9-E59872C9BD1B}"/>
                </a:ext>
              </a:extLst>
            </p:cNvPr>
            <p:cNvSpPr txBox="1"/>
            <p:nvPr/>
          </p:nvSpPr>
          <p:spPr>
            <a:xfrm>
              <a:off x="8210550" y="2312670"/>
              <a:ext cx="639407" cy="168768"/>
            </a:xfrm>
            <a:prstGeom prst="rect">
              <a:avLst/>
            </a:prstGeom>
            <a:noFill/>
          </p:spPr>
          <p:txBody>
            <a:bodyPr wrap="none" rtlCol="0">
              <a:spAutoFit/>
            </a:bodyPr>
            <a:lstStyle/>
            <a:p>
              <a:r>
                <a:rPr lang="ja-JP" altLang="en-US" sz="1000" dirty="0"/>
                <a:t>工場間移動</a:t>
              </a:r>
            </a:p>
          </p:txBody>
        </p:sp>
        <p:sp>
          <p:nvSpPr>
            <p:cNvPr id="43" name="テキスト ボックス 42">
              <a:extLst>
                <a:ext uri="{FF2B5EF4-FFF2-40B4-BE49-F238E27FC236}">
                  <a16:creationId xmlns:a16="http://schemas.microsoft.com/office/drawing/2014/main" id="{6E3F311F-605E-4353-BB06-5D1DF1B9F643}"/>
                </a:ext>
              </a:extLst>
            </p:cNvPr>
            <p:cNvSpPr txBox="1"/>
            <p:nvPr/>
          </p:nvSpPr>
          <p:spPr>
            <a:xfrm>
              <a:off x="3335655" y="2249805"/>
              <a:ext cx="639407" cy="168768"/>
            </a:xfrm>
            <a:prstGeom prst="rect">
              <a:avLst/>
            </a:prstGeom>
            <a:noFill/>
          </p:spPr>
          <p:txBody>
            <a:bodyPr wrap="none" rtlCol="0">
              <a:spAutoFit/>
            </a:bodyPr>
            <a:lstStyle/>
            <a:p>
              <a:r>
                <a:rPr lang="ja-JP" altLang="en-US" sz="1000" dirty="0"/>
                <a:t>工場間移動</a:t>
              </a:r>
            </a:p>
          </p:txBody>
        </p:sp>
        <p:sp>
          <p:nvSpPr>
            <p:cNvPr id="44" name="テキスト ボックス 43">
              <a:extLst>
                <a:ext uri="{FF2B5EF4-FFF2-40B4-BE49-F238E27FC236}">
                  <a16:creationId xmlns:a16="http://schemas.microsoft.com/office/drawing/2014/main" id="{C6521BB3-33B1-444A-A7D2-F68AA9B786E5}"/>
                </a:ext>
              </a:extLst>
            </p:cNvPr>
            <p:cNvSpPr txBox="1"/>
            <p:nvPr/>
          </p:nvSpPr>
          <p:spPr>
            <a:xfrm>
              <a:off x="7010400" y="3107055"/>
              <a:ext cx="937268" cy="168768"/>
            </a:xfrm>
            <a:prstGeom prst="rect">
              <a:avLst/>
            </a:prstGeom>
            <a:noFill/>
          </p:spPr>
          <p:txBody>
            <a:bodyPr wrap="none" rtlCol="0">
              <a:spAutoFit/>
            </a:bodyPr>
            <a:lstStyle/>
            <a:p>
              <a:r>
                <a:rPr lang="ja-JP" altLang="en-US" sz="1000" dirty="0"/>
                <a:t>工場内工程間情報</a:t>
              </a:r>
            </a:p>
          </p:txBody>
        </p:sp>
        <p:pic>
          <p:nvPicPr>
            <p:cNvPr id="56" name="図 55">
              <a:extLst>
                <a:ext uri="{FF2B5EF4-FFF2-40B4-BE49-F238E27FC236}">
                  <a16:creationId xmlns:a16="http://schemas.microsoft.com/office/drawing/2014/main" id="{B95C63CD-F37C-47BC-8921-3B46BFF88693}"/>
                </a:ext>
              </a:extLst>
            </p:cNvPr>
            <p:cNvPicPr>
              <a:picLocks noChangeAspect="1"/>
            </p:cNvPicPr>
            <p:nvPr/>
          </p:nvPicPr>
          <p:blipFill>
            <a:blip r:embed="rId11"/>
            <a:stretch>
              <a:fillRect/>
            </a:stretch>
          </p:blipFill>
          <p:spPr>
            <a:xfrm>
              <a:off x="3965995" y="4381537"/>
              <a:ext cx="5012271" cy="579933"/>
            </a:xfrm>
            <a:prstGeom prst="rect">
              <a:avLst/>
            </a:prstGeom>
          </p:spPr>
        </p:pic>
      </p:grpSp>
      <p:sp>
        <p:nvSpPr>
          <p:cNvPr id="57" name="吹き出し: 円形 56">
            <a:extLst>
              <a:ext uri="{FF2B5EF4-FFF2-40B4-BE49-F238E27FC236}">
                <a16:creationId xmlns:a16="http://schemas.microsoft.com/office/drawing/2014/main" id="{0443A9D1-66FB-4CEC-A542-846D95739FA2}"/>
              </a:ext>
            </a:extLst>
          </p:cNvPr>
          <p:cNvSpPr/>
          <p:nvPr/>
        </p:nvSpPr>
        <p:spPr>
          <a:xfrm>
            <a:off x="7435215" y="40005"/>
            <a:ext cx="1188720" cy="612648"/>
          </a:xfrm>
          <a:prstGeom prst="wedgeEllipse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まさに</a:t>
            </a:r>
            <a:r>
              <a:rPr lang="en-US" altLang="ja-JP" sz="900" dirty="0">
                <a:solidFill>
                  <a:schemeClr val="tx1"/>
                </a:solidFill>
              </a:rPr>
              <a:t>IPNT</a:t>
            </a:r>
            <a:r>
              <a:rPr lang="ja-JP" altLang="en-US" sz="900" dirty="0">
                <a:solidFill>
                  <a:schemeClr val="tx1"/>
                </a:solidFill>
              </a:rPr>
              <a:t>で実現できる事</a:t>
            </a:r>
          </a:p>
        </p:txBody>
      </p:sp>
      <p:pic>
        <p:nvPicPr>
          <p:cNvPr id="2" name="図 1">
            <a:extLst>
              <a:ext uri="{FF2B5EF4-FFF2-40B4-BE49-F238E27FC236}">
                <a16:creationId xmlns:a16="http://schemas.microsoft.com/office/drawing/2014/main" id="{0B0A54ED-615D-4643-84D6-722DB0AA8ACC}"/>
              </a:ext>
            </a:extLst>
          </p:cNvPr>
          <p:cNvPicPr>
            <a:picLocks noChangeAspect="1"/>
          </p:cNvPicPr>
          <p:nvPr/>
        </p:nvPicPr>
        <p:blipFill>
          <a:blip r:embed="rId12"/>
          <a:stretch>
            <a:fillRect/>
          </a:stretch>
        </p:blipFill>
        <p:spPr>
          <a:xfrm>
            <a:off x="218195" y="3920611"/>
            <a:ext cx="1993023" cy="2367615"/>
          </a:xfrm>
          <a:prstGeom prst="rect">
            <a:avLst/>
          </a:prstGeom>
        </p:spPr>
      </p:pic>
    </p:spTree>
    <p:extLst>
      <p:ext uri="{BB962C8B-B14F-4D97-AF65-F5344CB8AC3E}">
        <p14:creationId xmlns:p14="http://schemas.microsoft.com/office/powerpoint/2010/main" val="2478751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76D0769-BF91-43F3-911A-6C14A3D42D5B}"/>
              </a:ext>
            </a:extLst>
          </p:cNvPr>
          <p:cNvPicPr>
            <a:picLocks noChangeAspect="1"/>
          </p:cNvPicPr>
          <p:nvPr/>
        </p:nvPicPr>
        <p:blipFill>
          <a:blip r:embed="rId2"/>
          <a:stretch>
            <a:fillRect/>
          </a:stretch>
        </p:blipFill>
        <p:spPr>
          <a:xfrm>
            <a:off x="348616" y="300883"/>
            <a:ext cx="8429625" cy="2838175"/>
          </a:xfrm>
          <a:prstGeom prst="rect">
            <a:avLst/>
          </a:prstGeom>
        </p:spPr>
      </p:pic>
      <p:pic>
        <p:nvPicPr>
          <p:cNvPr id="3" name="図 2">
            <a:extLst>
              <a:ext uri="{FF2B5EF4-FFF2-40B4-BE49-F238E27FC236}">
                <a16:creationId xmlns:a16="http://schemas.microsoft.com/office/drawing/2014/main" id="{512B6D30-EDAB-49E7-95EC-39163F0BA51B}"/>
              </a:ext>
            </a:extLst>
          </p:cNvPr>
          <p:cNvPicPr>
            <a:picLocks noChangeAspect="1"/>
          </p:cNvPicPr>
          <p:nvPr/>
        </p:nvPicPr>
        <p:blipFill>
          <a:blip r:embed="rId3"/>
          <a:stretch>
            <a:fillRect/>
          </a:stretch>
        </p:blipFill>
        <p:spPr>
          <a:xfrm>
            <a:off x="3463290" y="146464"/>
            <a:ext cx="5726430" cy="662562"/>
          </a:xfrm>
          <a:prstGeom prst="rect">
            <a:avLst/>
          </a:prstGeom>
        </p:spPr>
      </p:pic>
      <p:pic>
        <p:nvPicPr>
          <p:cNvPr id="4" name="図 3">
            <a:extLst>
              <a:ext uri="{FF2B5EF4-FFF2-40B4-BE49-F238E27FC236}">
                <a16:creationId xmlns:a16="http://schemas.microsoft.com/office/drawing/2014/main" id="{EC857D19-43E0-480F-88C1-45B56793D0DD}"/>
              </a:ext>
            </a:extLst>
          </p:cNvPr>
          <p:cNvPicPr>
            <a:picLocks noChangeAspect="1"/>
          </p:cNvPicPr>
          <p:nvPr/>
        </p:nvPicPr>
        <p:blipFill>
          <a:blip r:embed="rId4"/>
          <a:stretch>
            <a:fillRect/>
          </a:stretch>
        </p:blipFill>
        <p:spPr>
          <a:xfrm>
            <a:off x="661143" y="3760470"/>
            <a:ext cx="1359207" cy="2594610"/>
          </a:xfrm>
          <a:prstGeom prst="rect">
            <a:avLst/>
          </a:prstGeom>
        </p:spPr>
      </p:pic>
      <p:pic>
        <p:nvPicPr>
          <p:cNvPr id="5" name="図 4">
            <a:extLst>
              <a:ext uri="{FF2B5EF4-FFF2-40B4-BE49-F238E27FC236}">
                <a16:creationId xmlns:a16="http://schemas.microsoft.com/office/drawing/2014/main" id="{7CA72FEF-E51D-44DC-926A-4E001B7606D8}"/>
              </a:ext>
            </a:extLst>
          </p:cNvPr>
          <p:cNvPicPr>
            <a:picLocks noChangeAspect="1"/>
          </p:cNvPicPr>
          <p:nvPr/>
        </p:nvPicPr>
        <p:blipFill>
          <a:blip r:embed="rId5"/>
          <a:stretch>
            <a:fillRect/>
          </a:stretch>
        </p:blipFill>
        <p:spPr>
          <a:xfrm>
            <a:off x="2394366" y="4064672"/>
            <a:ext cx="2331941" cy="2267548"/>
          </a:xfrm>
          <a:prstGeom prst="rect">
            <a:avLst/>
          </a:prstGeom>
        </p:spPr>
      </p:pic>
      <p:pic>
        <p:nvPicPr>
          <p:cNvPr id="6" name="図 5">
            <a:extLst>
              <a:ext uri="{FF2B5EF4-FFF2-40B4-BE49-F238E27FC236}">
                <a16:creationId xmlns:a16="http://schemas.microsoft.com/office/drawing/2014/main" id="{040AB222-86FF-40F7-9A9D-B6F5ACDEBA1D}"/>
              </a:ext>
            </a:extLst>
          </p:cNvPr>
          <p:cNvPicPr>
            <a:picLocks noChangeAspect="1"/>
          </p:cNvPicPr>
          <p:nvPr/>
        </p:nvPicPr>
        <p:blipFill>
          <a:blip r:embed="rId6"/>
          <a:stretch>
            <a:fillRect/>
          </a:stretch>
        </p:blipFill>
        <p:spPr>
          <a:xfrm>
            <a:off x="4232238" y="4171563"/>
            <a:ext cx="1391322" cy="2143513"/>
          </a:xfrm>
          <a:prstGeom prst="rect">
            <a:avLst/>
          </a:prstGeom>
        </p:spPr>
      </p:pic>
      <p:pic>
        <p:nvPicPr>
          <p:cNvPr id="7" name="図 6">
            <a:extLst>
              <a:ext uri="{FF2B5EF4-FFF2-40B4-BE49-F238E27FC236}">
                <a16:creationId xmlns:a16="http://schemas.microsoft.com/office/drawing/2014/main" id="{03CF64DC-1688-4411-A875-6B528EB58359}"/>
              </a:ext>
            </a:extLst>
          </p:cNvPr>
          <p:cNvPicPr>
            <a:picLocks noChangeAspect="1"/>
          </p:cNvPicPr>
          <p:nvPr/>
        </p:nvPicPr>
        <p:blipFill>
          <a:blip r:embed="rId7"/>
          <a:stretch>
            <a:fillRect/>
          </a:stretch>
        </p:blipFill>
        <p:spPr>
          <a:xfrm>
            <a:off x="5802505" y="4137661"/>
            <a:ext cx="1341808" cy="2125981"/>
          </a:xfrm>
          <a:prstGeom prst="rect">
            <a:avLst/>
          </a:prstGeom>
        </p:spPr>
      </p:pic>
      <p:pic>
        <p:nvPicPr>
          <p:cNvPr id="9" name="図 8">
            <a:extLst>
              <a:ext uri="{FF2B5EF4-FFF2-40B4-BE49-F238E27FC236}">
                <a16:creationId xmlns:a16="http://schemas.microsoft.com/office/drawing/2014/main" id="{10C513BF-8A2A-4E9B-8F94-12EABB6365EA}"/>
              </a:ext>
            </a:extLst>
          </p:cNvPr>
          <p:cNvPicPr>
            <a:picLocks noChangeAspect="1"/>
          </p:cNvPicPr>
          <p:nvPr/>
        </p:nvPicPr>
        <p:blipFill>
          <a:blip r:embed="rId8"/>
          <a:stretch>
            <a:fillRect/>
          </a:stretch>
        </p:blipFill>
        <p:spPr>
          <a:xfrm>
            <a:off x="7675245" y="4139090"/>
            <a:ext cx="1143000" cy="1107281"/>
          </a:xfrm>
          <a:prstGeom prst="rect">
            <a:avLst/>
          </a:prstGeom>
        </p:spPr>
      </p:pic>
      <p:sp>
        <p:nvSpPr>
          <p:cNvPr id="10" name="テキスト ボックス 9">
            <a:extLst>
              <a:ext uri="{FF2B5EF4-FFF2-40B4-BE49-F238E27FC236}">
                <a16:creationId xmlns:a16="http://schemas.microsoft.com/office/drawing/2014/main" id="{F90C219F-0568-4DA8-9A0B-641B048AC5F7}"/>
              </a:ext>
            </a:extLst>
          </p:cNvPr>
          <p:cNvSpPr txBox="1"/>
          <p:nvPr/>
        </p:nvSpPr>
        <p:spPr>
          <a:xfrm>
            <a:off x="645795" y="3206115"/>
            <a:ext cx="2872902" cy="369332"/>
          </a:xfrm>
          <a:prstGeom prst="rect">
            <a:avLst/>
          </a:prstGeom>
          <a:noFill/>
        </p:spPr>
        <p:txBody>
          <a:bodyPr wrap="none" rtlCol="0">
            <a:spAutoFit/>
          </a:bodyPr>
          <a:lstStyle/>
          <a:p>
            <a:r>
              <a:rPr lang="ja-JP" altLang="en-US" b="1" dirty="0">
                <a:latin typeface="Meiryo UI" panose="020B0604030504040204" pitchFamily="50" charset="-128"/>
                <a:ea typeface="Meiryo UI" panose="020B0604030504040204" pitchFamily="50" charset="-128"/>
              </a:rPr>
              <a:t>製造業を中心に</a:t>
            </a:r>
            <a:r>
              <a:rPr lang="en-US" altLang="ja-JP" b="1" dirty="0">
                <a:latin typeface="Meiryo UI" panose="020B0604030504040204" pitchFamily="50" charset="-128"/>
                <a:ea typeface="Meiryo UI" panose="020B0604030504040204" pitchFamily="50" charset="-128"/>
              </a:rPr>
              <a:t>250</a:t>
            </a:r>
            <a:r>
              <a:rPr lang="ja-JP" altLang="en-US" b="1" dirty="0">
                <a:latin typeface="Meiryo UI" panose="020B0604030504040204" pitchFamily="50" charset="-128"/>
                <a:ea typeface="Meiryo UI" panose="020B0604030504040204" pitchFamily="50" charset="-128"/>
              </a:rPr>
              <a:t>社参画</a:t>
            </a:r>
          </a:p>
        </p:txBody>
      </p:sp>
      <p:pic>
        <p:nvPicPr>
          <p:cNvPr id="11" name="図 10">
            <a:extLst>
              <a:ext uri="{FF2B5EF4-FFF2-40B4-BE49-F238E27FC236}">
                <a16:creationId xmlns:a16="http://schemas.microsoft.com/office/drawing/2014/main" id="{8D28ABC7-3923-4C20-84F9-986DD799F435}"/>
              </a:ext>
            </a:extLst>
          </p:cNvPr>
          <p:cNvPicPr>
            <a:picLocks noChangeAspect="1"/>
          </p:cNvPicPr>
          <p:nvPr/>
        </p:nvPicPr>
        <p:blipFill>
          <a:blip r:embed="rId9"/>
          <a:stretch>
            <a:fillRect/>
          </a:stretch>
        </p:blipFill>
        <p:spPr>
          <a:xfrm>
            <a:off x="3762228" y="3185925"/>
            <a:ext cx="2467122" cy="576085"/>
          </a:xfrm>
          <a:prstGeom prst="rect">
            <a:avLst/>
          </a:prstGeom>
        </p:spPr>
      </p:pic>
      <p:pic>
        <p:nvPicPr>
          <p:cNvPr id="13" name="図 12">
            <a:extLst>
              <a:ext uri="{FF2B5EF4-FFF2-40B4-BE49-F238E27FC236}">
                <a16:creationId xmlns:a16="http://schemas.microsoft.com/office/drawing/2014/main" id="{109A7325-2CBC-46F1-AC46-99A5ED2ECB9B}"/>
              </a:ext>
            </a:extLst>
          </p:cNvPr>
          <p:cNvPicPr>
            <a:picLocks noChangeAspect="1"/>
          </p:cNvPicPr>
          <p:nvPr/>
        </p:nvPicPr>
        <p:blipFill>
          <a:blip r:embed="rId10"/>
          <a:stretch>
            <a:fillRect/>
          </a:stretch>
        </p:blipFill>
        <p:spPr>
          <a:xfrm>
            <a:off x="6366510" y="3179447"/>
            <a:ext cx="2446020" cy="521646"/>
          </a:xfrm>
          <a:prstGeom prst="rect">
            <a:avLst/>
          </a:prstGeom>
        </p:spPr>
      </p:pic>
      <p:grpSp>
        <p:nvGrpSpPr>
          <p:cNvPr id="12" name="グループ化 11">
            <a:extLst>
              <a:ext uri="{FF2B5EF4-FFF2-40B4-BE49-F238E27FC236}">
                <a16:creationId xmlns:a16="http://schemas.microsoft.com/office/drawing/2014/main" id="{111A2E26-BAC7-4143-9E53-D2F261211215}"/>
              </a:ext>
            </a:extLst>
          </p:cNvPr>
          <p:cNvGrpSpPr/>
          <p:nvPr/>
        </p:nvGrpSpPr>
        <p:grpSpPr>
          <a:xfrm>
            <a:off x="4203700" y="4677835"/>
            <a:ext cx="1092200" cy="529167"/>
            <a:chOff x="4203700" y="4677833"/>
            <a:chExt cx="1092200" cy="529167"/>
          </a:xfrm>
        </p:grpSpPr>
        <p:sp>
          <p:nvSpPr>
            <p:cNvPr id="14" name="正方形/長方形 13">
              <a:extLst>
                <a:ext uri="{FF2B5EF4-FFF2-40B4-BE49-F238E27FC236}">
                  <a16:creationId xmlns:a16="http://schemas.microsoft.com/office/drawing/2014/main" id="{6185FF1A-C5DD-4678-A872-489CAC70523A}"/>
                </a:ext>
              </a:extLst>
            </p:cNvPr>
            <p:cNvSpPr/>
            <p:nvPr/>
          </p:nvSpPr>
          <p:spPr>
            <a:xfrm>
              <a:off x="4203700" y="4677833"/>
              <a:ext cx="1092200" cy="5291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244F32A6-7ADA-4623-AFFD-1EF6D319BB5D}"/>
                </a:ext>
              </a:extLst>
            </p:cNvPr>
            <p:cNvSpPr/>
            <p:nvPr/>
          </p:nvSpPr>
          <p:spPr>
            <a:xfrm>
              <a:off x="4203700" y="4677833"/>
              <a:ext cx="1092200" cy="5291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39975901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1047</Words>
  <Application>Microsoft Office PowerPoint</Application>
  <PresentationFormat>画面に合わせる (4:3)</PresentationFormat>
  <Paragraphs>176</Paragraphs>
  <Slides>21</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21</vt:i4>
      </vt:variant>
    </vt:vector>
  </HeadingPairs>
  <TitlesOfParts>
    <vt:vector size="30" baseType="lpstr">
      <vt:lpstr>HGSｺﾞｼｯｸE</vt:lpstr>
      <vt:lpstr>HGS創英角ﾎﾟｯﾌﾟ体</vt:lpstr>
      <vt:lpstr>Meiryo UI</vt:lpstr>
      <vt:lpstr>Arial</vt:lpstr>
      <vt:lpstr>Arial Black</vt:lpstr>
      <vt:lpstr>Calibri</vt:lpstr>
      <vt:lpstr>Calibri Light</vt:lpstr>
      <vt:lpstr>Segoe UI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 石井</dc:creator>
  <cp:lastModifiedBy>Abe,YutakaTKZIM</cp:lastModifiedBy>
  <cp:revision>4</cp:revision>
  <dcterms:created xsi:type="dcterms:W3CDTF">2019-01-17T07:46:01Z</dcterms:created>
  <dcterms:modified xsi:type="dcterms:W3CDTF">2023-07-11T23:39:21Z</dcterms:modified>
</cp:coreProperties>
</file>